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4"/>
  </p:sldMasterIdLst>
  <p:notesMasterIdLst>
    <p:notesMasterId r:id="rId21"/>
  </p:notesMasterIdLst>
  <p:sldIdLst>
    <p:sldId id="333" r:id="rId5"/>
    <p:sldId id="3218" r:id="rId6"/>
    <p:sldId id="3241" r:id="rId7"/>
    <p:sldId id="3245" r:id="rId8"/>
    <p:sldId id="3246" r:id="rId9"/>
    <p:sldId id="3242" r:id="rId10"/>
    <p:sldId id="259" r:id="rId11"/>
    <p:sldId id="3221" r:id="rId12"/>
    <p:sldId id="3237" r:id="rId13"/>
    <p:sldId id="3222" r:id="rId14"/>
    <p:sldId id="3223" r:id="rId15"/>
    <p:sldId id="3243" r:id="rId16"/>
    <p:sldId id="3244" r:id="rId17"/>
    <p:sldId id="3239" r:id="rId18"/>
    <p:sldId id="3234" r:id="rId19"/>
    <p:sldId id="348" r:id="rId2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orient="horz" pos="521">
          <p15:clr>
            <a:srgbClr val="A4A3A4"/>
          </p15:clr>
        </p15:guide>
        <p15:guide id="5" orient="horz" pos="2939">
          <p15:clr>
            <a:srgbClr val="A4A3A4"/>
          </p15:clr>
        </p15:guide>
        <p15:guide id="6" orient="horz" pos="556">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3"/>
    <a:srgbClr val="D0D0CE"/>
    <a:srgbClr val="888B8D"/>
    <a:srgbClr val="63666A"/>
    <a:srgbClr val="F2B411"/>
    <a:srgbClr val="E87722"/>
    <a:srgbClr val="FFFFFF"/>
    <a:srgbClr val="55565A"/>
    <a:srgbClr val="A22B38"/>
    <a:srgbClr val="008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43" autoAdjust="0"/>
  </p:normalViewPr>
  <p:slideViewPr>
    <p:cSldViewPr snapToGrid="0">
      <p:cViewPr varScale="1">
        <p:scale>
          <a:sx n="83" d="100"/>
          <a:sy n="83" d="100"/>
        </p:scale>
        <p:origin x="1026" y="90"/>
      </p:cViewPr>
      <p:guideLst>
        <p:guide orient="horz" pos="2160"/>
        <p:guide pos="3840"/>
        <p:guide orient="horz" pos="1620"/>
        <p:guide orient="horz" pos="521"/>
        <p:guide orient="horz" pos="2939"/>
        <p:guide orient="horz" pos="55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 Bertram" userId="053d141da7b7e139" providerId="LiveId" clId="{DFF7E519-5A52-4116-9170-E1634A86039A}"/>
    <pc:docChg chg="modSld">
      <pc:chgData name="Cole Bertram" userId="053d141da7b7e139" providerId="LiveId" clId="{DFF7E519-5A52-4116-9170-E1634A86039A}" dt="2020-09-25T13:42:43.031" v="0" actId="1076"/>
      <pc:docMkLst>
        <pc:docMk/>
      </pc:docMkLst>
      <pc:sldChg chg="modSp mod">
        <pc:chgData name="Cole Bertram" userId="053d141da7b7e139" providerId="LiveId" clId="{DFF7E519-5A52-4116-9170-E1634A86039A}" dt="2020-09-25T13:42:43.031" v="0" actId="1076"/>
        <pc:sldMkLst>
          <pc:docMk/>
          <pc:sldMk cId="1939272490" sldId="333"/>
        </pc:sldMkLst>
        <pc:spChg chg="mod">
          <ac:chgData name="Cole Bertram" userId="053d141da7b7e139" providerId="LiveId" clId="{DFF7E519-5A52-4116-9170-E1634A86039A}" dt="2020-09-25T13:42:43.031" v="0" actId="1076"/>
          <ac:spMkLst>
            <pc:docMk/>
            <pc:sldMk cId="1939272490" sldId="333"/>
            <ac:spMk id="614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059E1-8A92-412E-9FFC-46DC2A12AD11}" type="datetimeFigureOut">
              <a:rPr lang="en-US" smtClean="0"/>
              <a:t>9/24/2020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1AA27-3892-4360-B986-D6B124C223BF}" type="slidenum">
              <a:rPr lang="en-US" smtClean="0"/>
              <a:t>‹#›</a:t>
            </a:fld>
            <a:endParaRPr lang="en-US"/>
          </a:p>
        </p:txBody>
      </p:sp>
    </p:spTree>
    <p:extLst>
      <p:ext uri="{BB962C8B-B14F-4D97-AF65-F5344CB8AC3E}">
        <p14:creationId xmlns:p14="http://schemas.microsoft.com/office/powerpoint/2010/main" val="274408824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lliedhealth.lsuhsc.edu/clinics/docs/CarolineConquersherCoronoaFears31820.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PH" dirty="0"/>
          </a:p>
        </p:txBody>
      </p:sp>
      <p:sp>
        <p:nvSpPr>
          <p:cNvPr id="4" name="Slide Number Placeholder 3"/>
          <p:cNvSpPr>
            <a:spLocks noGrp="1"/>
          </p:cNvSpPr>
          <p:nvPr>
            <p:ph type="sldNum" sz="quarter" idx="5"/>
          </p:nvPr>
        </p:nvSpPr>
        <p:spPr/>
        <p:txBody>
          <a:bodyPr/>
          <a:lstStyle/>
          <a:p>
            <a:fld id="{71B1AA27-3892-4360-B986-D6B124C223BF}" type="slidenum">
              <a:rPr lang="en-US" smtClean="0"/>
              <a:t>1</a:t>
            </a:fld>
            <a:endParaRPr lang="en-US"/>
          </a:p>
        </p:txBody>
      </p:sp>
    </p:spTree>
    <p:extLst>
      <p:ext uri="{BB962C8B-B14F-4D97-AF65-F5344CB8AC3E}">
        <p14:creationId xmlns:p14="http://schemas.microsoft.com/office/powerpoint/2010/main" val="3154958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Let’s now look at our parenting styles and how they can help or hinder in dealing with a crisis like Clovid-19</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There</a:t>
            </a:r>
            <a:r>
              <a:rPr lang="en-US" baseline="0" dirty="0">
                <a:latin typeface="Arial" panose="020B0604020202020204" pitchFamily="34" charset="0"/>
                <a:cs typeface="Arial" panose="020B0604020202020204" pitchFamily="34" charset="0"/>
              </a:rPr>
              <a:t> are 3 main parenting styles.</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Authoritative = Parents set clear rules for the child and explain how come they set the rules this way.  They do not expect a child to follow their rules blindly.  Rules and discipline are communicated with the child.  Though parents take time to explain, rules and discipline are firm, consistent, and followed through with so the child knows what to expect.</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This is considered to be the best type of parenting style for children.</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Authoritarian = Parents who use this type of parenting style typically have a “my way or the highway” attitude.  They do not take input from their kids regarding rules and consequences.  They expect their children to understand without asking any questions.  </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This is a very concrete way of thinking – also known as black and white thinking.</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Permissive = Parenting style where the parent is more of a “friend” rather than a parent.  They set rules but do not enforce them or give consequences. </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Parents will only step in if there’s a serious problem</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Very forgiving </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They tend not to follow through on consequences</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They encourage their child to talk more with them about their problems instead of discouraging poor choices or behavior patterns.</a:t>
            </a:r>
          </a:p>
          <a:p>
            <a:pPr marL="1085850" lvl="2"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8145D3D-E143-FB45-A2CC-D7331558FD38}" type="slidenum">
              <a:rPr lang="en-US" smtClean="0"/>
              <a:t>10</a:t>
            </a:fld>
            <a:endParaRPr lang="en-US"/>
          </a:p>
        </p:txBody>
      </p:sp>
    </p:spTree>
    <p:extLst>
      <p:ext uri="{BB962C8B-B14F-4D97-AF65-F5344CB8AC3E}">
        <p14:creationId xmlns:p14="http://schemas.microsoft.com/office/powerpoint/2010/main" val="387372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Each parenting style</a:t>
            </a:r>
            <a:r>
              <a:rPr lang="en-US" baseline="0" dirty="0">
                <a:latin typeface="Arial" panose="020B0604020202020204" pitchFamily="34" charset="0"/>
                <a:cs typeface="Arial" panose="020B0604020202020204" pitchFamily="34" charset="0"/>
              </a:rPr>
              <a:t> will take a different approach with reintegration back into society post-quarantine and engaging in daily activities such as going to doctor’s visits, stores, etc..</a:t>
            </a:r>
          </a:p>
          <a:p>
            <a:endParaRPr lang="en-US"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Authoritative parents will be cautiously optimistic about reintegration with their children.  </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They understand the risks</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Explain the risks and benefits clearly to their children</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Will take all necessary precautions including but not limited to wearing masks, social distancing, </a:t>
            </a:r>
            <a:r>
              <a:rPr lang="en-US" baseline="0" dirty="0" err="1">
                <a:latin typeface="Arial" panose="020B0604020202020204" pitchFamily="34" charset="0"/>
                <a:cs typeface="Arial" panose="020B0604020202020204" pitchFamily="34" charset="0"/>
              </a:rPr>
              <a:t>etc</a:t>
            </a:r>
            <a:r>
              <a:rPr lang="en-US" baseline="0"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Children will understand how come they’re doing what they’re doing – the reasons for health safety guidelines and procedures and be able to explain them to others</a:t>
            </a:r>
          </a:p>
          <a:p>
            <a:pPr marL="457200" lvl="1"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Authoritarian parents will provide their children with a lack of choices due to their parenting style.  </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Their style presents several limitations due to their viewpoint of not explaining reasons to their children</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Lack of choices causes rigidity and lack of freedom</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Can cause children to feel more isolated due to feeling like they don’t have any choices in their life</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Kids will know the instructions of what to do, not how come they’re doing it</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Children naturally question things which will challenge these parents during reintegration</a:t>
            </a:r>
          </a:p>
          <a:p>
            <a:pPr marL="457200" lvl="1"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Permissive parents offer their children too many choices.</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They don’t do this on purpose.</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Don’t provide clear guidelines to follow</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No clear rules/consequences for post-quarantine</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Children of permissive parents are faced with too many options which can become overwhelming for children. </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During reintegration, this can be especially stressful for children due to the above factors.</a:t>
            </a:r>
          </a:p>
          <a:p>
            <a:pPr marL="457200" lvl="1"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n-US" baseline="0" dirty="0">
                <a:latin typeface="Arial" panose="020B0604020202020204" pitchFamily="34" charset="0"/>
                <a:cs typeface="Arial" panose="020B0604020202020204" pitchFamily="34" charset="0"/>
              </a:rPr>
              <a:t>The Authoritative style will lend itself best to reintegration.  Practicing this style will provide your child with the structure they need and also the support.</a:t>
            </a:r>
          </a:p>
          <a:p>
            <a:pPr marL="457200" lvl="1"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8145D3D-E143-FB45-A2CC-D7331558FD38}" type="slidenum">
              <a:rPr lang="en-US" smtClean="0"/>
              <a:t>11</a:t>
            </a:fld>
            <a:endParaRPr lang="en-US"/>
          </a:p>
        </p:txBody>
      </p:sp>
    </p:spTree>
    <p:extLst>
      <p:ext uri="{BB962C8B-B14F-4D97-AF65-F5344CB8AC3E}">
        <p14:creationId xmlns:p14="http://schemas.microsoft.com/office/powerpoint/2010/main" val="180527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Sadly, many families will experience illness resulting from Covid-19 and even  the loss of a loved one.  We hope our families are not touched by it but we must prepare ourselves. </a:t>
            </a:r>
            <a:endParaRPr lang="en-US" dirty="0"/>
          </a:p>
          <a:p>
            <a:r>
              <a:rPr lang="en-US" dirty="0"/>
              <a:t>•Before you can take care of your child, you have to make sure you’re taken care of first. As we said already </a:t>
            </a:r>
          </a:p>
          <a:p>
            <a:r>
              <a:rPr lang="en-US" dirty="0"/>
              <a:t>•You cannot help anyone else before you help yourself.</a:t>
            </a:r>
            <a:endParaRPr lang="en-US" dirty="0">
              <a:cs typeface="Calibri"/>
            </a:endParaRPr>
          </a:p>
          <a:p>
            <a:r>
              <a:rPr lang="en-US" dirty="0"/>
              <a:t>•After you’ve collected your thoughts, consider whether you would like someone else present to share the news of the death with you when sharing with your child. </a:t>
            </a:r>
            <a:endParaRPr lang="en-US" dirty="0">
              <a:cs typeface="Calibri"/>
            </a:endParaRPr>
          </a:p>
          <a:p>
            <a:r>
              <a:rPr lang="en-US" dirty="0"/>
              <a:t>•Other consideration:  having a special comfort item (e.g. blanket, stuffed animal, toy) available for your child during this conversation</a:t>
            </a:r>
          </a:p>
          <a:p>
            <a:endParaRPr lang="en-US" dirty="0"/>
          </a:p>
          <a:p>
            <a:r>
              <a:rPr lang="en-US" dirty="0"/>
              <a:t> When/if someone dies in a child’s life from COVID-19, explain it to them honestly, kindly, simply, and clearly.</a:t>
            </a:r>
            <a:endParaRPr lang="en-US" dirty="0">
              <a:cs typeface="Calibri"/>
            </a:endParaRPr>
          </a:p>
          <a:p>
            <a:r>
              <a:rPr lang="en-US" dirty="0"/>
              <a:t>•Avoid euphemisms </a:t>
            </a:r>
          </a:p>
          <a:p>
            <a:r>
              <a:rPr lang="en-US" dirty="0"/>
              <a:t>•For example: “Grandpa went to a better place.”</a:t>
            </a:r>
            <a:endParaRPr lang="en-US" dirty="0">
              <a:cs typeface="Calibri"/>
            </a:endParaRPr>
          </a:p>
          <a:p>
            <a:r>
              <a:rPr lang="en-US" dirty="0"/>
              <a:t>•For example: “Grandma went to sleep.”</a:t>
            </a:r>
            <a:endParaRPr lang="en-US" dirty="0">
              <a:cs typeface="Calibri"/>
            </a:endParaRPr>
          </a:p>
          <a:p>
            <a:r>
              <a:rPr lang="en-US" dirty="0"/>
              <a:t>•This will allow younger kids’ minds to think that they might not wake up if they go to sleep.</a:t>
            </a:r>
            <a:endParaRPr lang="en-US" dirty="0">
              <a:cs typeface="Calibri"/>
            </a:endParaRPr>
          </a:p>
          <a:p>
            <a:endParaRPr lang="en-US" dirty="0"/>
          </a:p>
          <a:p>
            <a:r>
              <a:rPr lang="en-US" dirty="0"/>
              <a:t>Stick to the facts.</a:t>
            </a:r>
            <a:endParaRPr lang="en-US" dirty="0">
              <a:cs typeface="Calibri"/>
            </a:endParaRPr>
          </a:p>
          <a:p>
            <a:r>
              <a:rPr lang="en-US" dirty="0"/>
              <a:t>•For example: “Grandpa’s lungs stopped working and couldn’t help him breathe anymore.  The doctors and nurses worked so hard to try to makes grandpa’s body healthy again, however, grandpa’s body couldn’t get better.  We are so sad and sorry.  Grandpa died today.”</a:t>
            </a:r>
            <a:endParaRPr lang="en-US" dirty="0">
              <a:cs typeface="Calibri"/>
            </a:endParaRPr>
          </a:p>
          <a:p>
            <a:endParaRPr lang="en-US" dirty="0"/>
          </a:p>
          <a:p>
            <a:r>
              <a:rPr lang="en-US" dirty="0"/>
              <a:t>Give lots of space for emotions.</a:t>
            </a:r>
            <a:endParaRPr lang="en-US" dirty="0">
              <a:cs typeface="Calibri"/>
            </a:endParaRPr>
          </a:p>
          <a:p>
            <a:r>
              <a:rPr lang="en-US" dirty="0"/>
              <a:t>•Kids can have several different reactions to grief that are wide ranging,</a:t>
            </a:r>
            <a:endParaRPr lang="en-US" dirty="0">
              <a:cs typeface="Calibri"/>
            </a:endParaRPr>
          </a:p>
          <a:p>
            <a:r>
              <a:rPr lang="en-US" dirty="0"/>
              <a:t>•They might cry one moment and be playing the next.   </a:t>
            </a:r>
            <a:endParaRPr lang="en-US" dirty="0">
              <a:cs typeface="Calibri"/>
            </a:endParaRPr>
          </a:p>
          <a:p>
            <a:r>
              <a:rPr lang="en-US" dirty="0"/>
              <a:t>•This is normal as kids process through their own grief. </a:t>
            </a:r>
            <a:endParaRPr lang="en-US" dirty="0">
              <a:cs typeface="Calibri"/>
            </a:endParaRPr>
          </a:p>
          <a:p>
            <a:r>
              <a:rPr lang="en-US" dirty="0"/>
              <a:t>•Sometimes feelings can come out all at once or other times unexpectedly</a:t>
            </a:r>
            <a:endParaRPr lang="en-US" dirty="0">
              <a:cs typeface="Calibri"/>
            </a:endParaRPr>
          </a:p>
          <a:p>
            <a:r>
              <a:rPr lang="en-US" dirty="0"/>
              <a:t>•Don’t be afraid to show and tell kids about your own emotions about the situation.  If you’re sad, tell them about it.  This could help them bond with you more during this time. </a:t>
            </a:r>
            <a:endParaRPr lang="en-US" dirty="0">
              <a:cs typeface="Calibri"/>
            </a:endParaRPr>
          </a:p>
          <a:p>
            <a:r>
              <a:rPr lang="en-US" dirty="0"/>
              <a:t>•Sometimes details will need to be repeated to children as they’re processing grief.</a:t>
            </a:r>
            <a:endParaRPr lang="en-US" dirty="0">
              <a:cs typeface="Calibri"/>
            </a:endParaRPr>
          </a:p>
          <a:p>
            <a:r>
              <a:rPr lang="en-US" dirty="0"/>
              <a:t>•The brain cannot always handle all of the information at one time.</a:t>
            </a:r>
            <a:endParaRPr lang="en-US" dirty="0">
              <a:cs typeface="Calibri"/>
            </a:endParaRPr>
          </a:p>
          <a:p>
            <a:endParaRPr lang="en-US" dirty="0">
              <a:cs typeface="Calibri"/>
            </a:endParaRPr>
          </a:p>
          <a:p>
            <a:r>
              <a:rPr lang="en-US" dirty="0"/>
              <a:t>Answer your child’s questions.</a:t>
            </a:r>
            <a:endParaRPr lang="en-US" dirty="0">
              <a:cs typeface="Calibri"/>
            </a:endParaRPr>
          </a:p>
          <a:p>
            <a:r>
              <a:rPr lang="en-US" dirty="0"/>
              <a:t>•Your child will most likely have a lot of questions. It is okay to say "I don't know."</a:t>
            </a:r>
            <a:endParaRPr lang="en-US" dirty="0">
              <a:cs typeface="Calibri"/>
            </a:endParaRPr>
          </a:p>
          <a:p>
            <a:r>
              <a:rPr lang="en-US" dirty="0"/>
              <a:t>•They might want to know more about how come their loved one did not survive</a:t>
            </a:r>
            <a:endParaRPr lang="en-US" dirty="0">
              <a:cs typeface="Calibri"/>
            </a:endParaRPr>
          </a:p>
          <a:p>
            <a:r>
              <a:rPr lang="en-US" dirty="0"/>
              <a:t>•Re-state facts to your child – your loved one had COVID-19, the medical team worked very hard, however, the virus made it so that the body could no longer work on its own. </a:t>
            </a:r>
            <a:endParaRPr lang="en-US" dirty="0">
              <a:cs typeface="Calibri"/>
            </a:endParaRPr>
          </a:p>
          <a:p>
            <a:r>
              <a:rPr lang="en-US" dirty="0"/>
              <a:t>•If there were other health conditions, you might choose to disclose these to your child and highlight these as risk factors of COVID-19 (e.g. asthma, diabetes, etc..).</a:t>
            </a:r>
            <a:endParaRPr lang="en-US" dirty="0">
              <a:cs typeface="Calibri"/>
            </a:endParaRPr>
          </a:p>
          <a:p>
            <a:r>
              <a:rPr lang="en-US" dirty="0"/>
              <a:t>•It is normal for your child to ask questions such as if themselves or others will get COVID-19 and die too.</a:t>
            </a:r>
            <a:endParaRPr lang="en-US" dirty="0">
              <a:cs typeface="Calibri"/>
            </a:endParaRPr>
          </a:p>
          <a:p>
            <a:r>
              <a:rPr lang="en-US" dirty="0"/>
              <a:t>•Explain all precautions you and your family are taking to keep yourselves safe from the virus.  </a:t>
            </a:r>
            <a:endParaRPr lang="en-US" dirty="0">
              <a:cs typeface="Calibri"/>
            </a:endParaRPr>
          </a:p>
          <a:p>
            <a:r>
              <a:rPr lang="en-US" dirty="0"/>
              <a:t>•Put together a plan together s kids are involved in it too</a:t>
            </a:r>
            <a:endParaRPr lang="en-US" dirty="0">
              <a:cs typeface="Calibri"/>
            </a:endParaRPr>
          </a:p>
          <a:p>
            <a:endParaRPr lang="en-US" dirty="0">
              <a:cs typeface="Calibri"/>
            </a:endParaRPr>
          </a:p>
          <a:p>
            <a:endParaRPr lang="en-US" dirty="0"/>
          </a:p>
          <a:p>
            <a:r>
              <a:rPr lang="en-US" dirty="0"/>
              <a:t>Find ways to commemorate your loved one.</a:t>
            </a:r>
            <a:endParaRPr lang="en-US" dirty="0">
              <a:cs typeface="Calibri"/>
            </a:endParaRPr>
          </a:p>
          <a:p>
            <a:r>
              <a:rPr lang="en-US" dirty="0"/>
              <a:t>•One of the biggest hindrances to commemorating someone you’ve lost is social distancing</a:t>
            </a:r>
            <a:endParaRPr lang="en-US" dirty="0">
              <a:cs typeface="Calibri"/>
            </a:endParaRPr>
          </a:p>
          <a:p>
            <a:r>
              <a:rPr lang="en-US" dirty="0"/>
              <a:t>•It’s keeping funerals from happening</a:t>
            </a:r>
            <a:endParaRPr lang="en-US" dirty="0">
              <a:cs typeface="Calibri"/>
            </a:endParaRPr>
          </a:p>
          <a:p>
            <a:r>
              <a:rPr lang="en-US" dirty="0"/>
              <a:t>•Therefore, closure is not occurring for family members, friends, and loved ones</a:t>
            </a:r>
            <a:endParaRPr lang="en-US" dirty="0">
              <a:cs typeface="Calibri"/>
            </a:endParaRPr>
          </a:p>
          <a:p>
            <a:r>
              <a:rPr lang="en-US" dirty="0"/>
              <a:t>•It is the parents’ job to help their child find an appropriate way to celebrate he person’s life that they lost.</a:t>
            </a:r>
            <a:endParaRPr lang="en-US" dirty="0">
              <a:cs typeface="Calibri"/>
            </a:endParaRPr>
          </a:p>
          <a:p>
            <a:r>
              <a:rPr lang="en-US" dirty="0"/>
              <a:t>Examples: </a:t>
            </a:r>
            <a:endParaRPr lang="en-US" dirty="0">
              <a:cs typeface="Calibri"/>
            </a:endParaRPr>
          </a:p>
          <a:p>
            <a:pPr marL="171450" indent="-171450">
              <a:buFont typeface="Arial"/>
              <a:buChar char="•"/>
            </a:pPr>
            <a:r>
              <a:rPr lang="en-US" dirty="0"/>
              <a:t>Small ceremony at home</a:t>
            </a:r>
            <a:endParaRPr lang="en-US" dirty="0">
              <a:cs typeface="Calibri"/>
            </a:endParaRPr>
          </a:p>
          <a:p>
            <a:pPr marL="171450" indent="-171450">
              <a:buFont typeface="Arial"/>
              <a:buChar char="•"/>
            </a:pPr>
            <a:r>
              <a:rPr lang="en-US" dirty="0"/>
              <a:t>Plant a tree</a:t>
            </a:r>
            <a:endParaRPr lang="en-US" dirty="0">
              <a:cs typeface="Calibri"/>
            </a:endParaRPr>
          </a:p>
          <a:p>
            <a:pPr marL="171450" indent="-171450">
              <a:buFont typeface="Arial"/>
              <a:buChar char="•"/>
            </a:pPr>
            <a:r>
              <a:rPr lang="en-US" dirty="0"/>
              <a:t>Doing an art project</a:t>
            </a:r>
            <a:endParaRPr lang="en-US" dirty="0">
              <a:cs typeface="Calibri"/>
            </a:endParaRPr>
          </a:p>
          <a:p>
            <a:pPr marL="171450" indent="-171450">
              <a:buFont typeface="Arial"/>
              <a:buChar char="•"/>
            </a:pPr>
            <a:r>
              <a:rPr lang="en-US" dirty="0"/>
              <a:t>Video tributes, poems, ask child how they would like to remember the person they’ve lost.</a:t>
            </a:r>
            <a:endParaRPr lang="en-US" dirty="0">
              <a:cs typeface="Calibri"/>
            </a:endParaRPr>
          </a:p>
          <a:p>
            <a:pPr marL="171450" indent="-171450">
              <a:buFont typeface="Arial"/>
              <a:buChar char="•"/>
            </a:pPr>
            <a:r>
              <a:rPr lang="en-US" dirty="0">
                <a:cs typeface="Calibri"/>
              </a:rPr>
              <a:t>Release balloon into the sky</a:t>
            </a:r>
          </a:p>
          <a:p>
            <a:pPr marL="171450" indent="-171450">
              <a:buFont typeface="Arial"/>
              <a:buChar char="•"/>
            </a:pPr>
            <a:r>
              <a:rPr lang="en-US" dirty="0"/>
              <a:t>Highlights the principle right now that no one should have the grieve on their own.</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12</a:t>
            </a:fld>
            <a:endParaRPr lang="en-US"/>
          </a:p>
        </p:txBody>
      </p:sp>
    </p:spTree>
    <p:extLst>
      <p:ext uri="{BB962C8B-B14F-4D97-AF65-F5344CB8AC3E}">
        <p14:creationId xmlns:p14="http://schemas.microsoft.com/office/powerpoint/2010/main" val="239226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important that you understand that concepts of death vary based on the age group. </a:t>
            </a:r>
          </a:p>
          <a:p>
            <a:endParaRPr lang="en-US" dirty="0">
              <a:cs typeface="Calibri"/>
            </a:endParaRPr>
          </a:p>
          <a:p>
            <a:r>
              <a:rPr lang="en-US" dirty="0">
                <a:cs typeface="Calibri"/>
              </a:rPr>
              <a:t>Ages 2 to 6: Don't be surprised if a child in this age group asks when a dead loved on is coming back. Death may be understood as temporary and reversible. You may have to have the "death" discussion, again. There is no concept of death beyond that death is something that happens to other people. </a:t>
            </a:r>
          </a:p>
          <a:p>
            <a:endParaRPr lang="en-US" dirty="0">
              <a:cs typeface="Calibri"/>
            </a:endParaRPr>
          </a:p>
          <a:p>
            <a:r>
              <a:rPr lang="en-US" dirty="0">
                <a:cs typeface="Calibri"/>
              </a:rPr>
              <a:t>Ages 6 to 9: This age group has a cleared understanding of death. There may be an increased interest in the physical and biological aspects of death. Death is often thought of as a person or a "ghost" figure. </a:t>
            </a:r>
          </a:p>
          <a:p>
            <a:endParaRPr lang="en-US" dirty="0">
              <a:cs typeface="Calibri"/>
            </a:endParaRPr>
          </a:p>
          <a:p>
            <a:r>
              <a:rPr lang="en-US" dirty="0">
                <a:cs typeface="Calibri"/>
              </a:rPr>
              <a:t>Ages 9 to 12: Child's concept of death will evolve. Most of this concept will be held into adult life. Questions might be asked about death such as:  "What happens to the body" or "Does the body get stiff or cold?" There is a cognitive awareness of death but still a strong tendency towards denial or a sense that it can't happen to me or my relatives. </a:t>
            </a:r>
          </a:p>
          <a:p>
            <a:endParaRPr lang="en-US" dirty="0">
              <a:cs typeface="Calibri"/>
            </a:endParaRPr>
          </a:p>
          <a:p>
            <a:r>
              <a:rPr lang="en-US" dirty="0">
                <a:cs typeface="Calibri"/>
              </a:rPr>
              <a:t>Age 12 through adolescence: There is a sense of egocentrism and a tendency to believe that that they are immortal and indestructible.  Death may be romanticized as beautiful and tragic or as a gesture that might endure or teach a lesson (suicide).  </a:t>
            </a:r>
          </a:p>
          <a:p>
            <a:endParaRPr lang="en-US" dirty="0">
              <a:cs typeface="Calibri"/>
            </a:endParaRPr>
          </a:p>
          <a:p>
            <a:r>
              <a:rPr lang="en-US" dirty="0">
                <a:cs typeface="Calibri"/>
              </a:rPr>
              <a:t> </a:t>
            </a:r>
          </a:p>
          <a:p>
            <a:endParaRPr lang="en-US" dirty="0">
              <a:cs typeface="Calibri"/>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13</a:t>
            </a:fld>
            <a:endParaRPr lang="en-US"/>
          </a:p>
        </p:txBody>
      </p:sp>
    </p:spTree>
    <p:extLst>
      <p:ext uri="{BB962C8B-B14F-4D97-AF65-F5344CB8AC3E}">
        <p14:creationId xmlns:p14="http://schemas.microsoft.com/office/powerpoint/2010/main" val="2939298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a:cs typeface="Arial"/>
              </a:rPr>
              <a:t>A lot is still unclear about what all the “New Normal” looks like.  What we do know is that it require adapting to change.  </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a:cs typeface="Arial"/>
              </a:rPr>
              <a:t>The best way to explain this to children is focusing on what will stay the same first before presenting what will be different in their lives.</a:t>
            </a:r>
          </a:p>
          <a:p>
            <a:pPr marL="628650" lvl="1" indent="-171450">
              <a:buFont typeface="Arial" panose="020B0604020202020204" pitchFamily="34" charset="0"/>
              <a:buChar char="•"/>
            </a:pPr>
            <a:r>
              <a:rPr lang="en-US" dirty="0">
                <a:latin typeface="Arial"/>
                <a:cs typeface="Arial"/>
              </a:rPr>
              <a:t>Validate their emotions about the situation </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a:cs typeface="Arial"/>
              </a:rPr>
              <a:t>Then, highlight the positives about what the “new normal” has to offer, including safety, increased family time, outdoor time, </a:t>
            </a:r>
            <a:r>
              <a:rPr lang="en-US" dirty="0" err="1">
                <a:latin typeface="Arial"/>
                <a:cs typeface="Arial"/>
              </a:rPr>
              <a:t>etc</a:t>
            </a:r>
            <a:r>
              <a:rPr lang="en-US" dirty="0">
                <a:latin typeface="Arial"/>
                <a:cs typeface="Arial"/>
              </a:rPr>
              <a:t>…</a:t>
            </a:r>
          </a:p>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dirty="0">
                <a:latin typeface="Arial"/>
                <a:cs typeface="Arial"/>
              </a:rPr>
              <a:t>Remember to use to clear, concise, and simple language with children when explaining new rules, boundaries, </a:t>
            </a:r>
            <a:r>
              <a:rPr lang="en-US" dirty="0" err="1">
                <a:latin typeface="Arial"/>
                <a:cs typeface="Arial"/>
              </a:rPr>
              <a:t>etc</a:t>
            </a:r>
            <a:r>
              <a:rPr lang="en-US" dirty="0">
                <a:latin typeface="Arial"/>
                <a:cs typeface="Arial"/>
              </a:rPr>
              <a:t>…</a:t>
            </a:r>
          </a:p>
          <a:p>
            <a:pPr marL="628650" lvl="1" indent="-171450">
              <a:buFont typeface="Arial" panose="020B0604020202020204" pitchFamily="34" charset="0"/>
              <a:buChar char="•"/>
            </a:pPr>
            <a:r>
              <a:rPr lang="en-US" dirty="0">
                <a:latin typeface="Arial"/>
                <a:cs typeface="Arial"/>
              </a:rPr>
              <a:t>It will already be tough for children to hear the words you are going to say.  Keep this in mind.  </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a:cs typeface="Arial"/>
              </a:rPr>
              <a:t>We want to focus on the new boundaries, activities, and ways to celebrate, socialize, and travel without adding unnecessary pressure on the child.  </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a:cs typeface="Arial"/>
              </a:rPr>
              <a:t>To do this, we use clear, concise, simple language and words </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a:cs typeface="Arial"/>
              </a:rPr>
              <a:t>E.g. “You will still be able to ride bikes in the afternoon. Now, we will be able to go to a few more places.  The adults will let you know where those places are. “</a:t>
            </a:r>
          </a:p>
          <a:p>
            <a:pPr marL="628650" lvl="1" indent="-171450">
              <a:buFont typeface="Arial" panose="020B0604020202020204" pitchFamily="34" charset="0"/>
              <a:buChar char="•"/>
            </a:pPr>
            <a:r>
              <a:rPr lang="en-US" dirty="0">
                <a:latin typeface="Arial"/>
                <a:cs typeface="Arial"/>
              </a:rPr>
              <a:t>E.g. “We understand you might feel nervous about this.  Let’s talk about it.  I will do my best to answer your questions, or we can find the answers together.”</a:t>
            </a:r>
          </a:p>
          <a:p>
            <a:pPr marL="628650" lvl="1" indent="-171450">
              <a:buFont typeface="Arial" panose="020B0604020202020204" pitchFamily="34" charset="0"/>
              <a:buChar char="•"/>
            </a:pPr>
            <a:r>
              <a:rPr lang="en-US" dirty="0">
                <a:latin typeface="Arial"/>
                <a:cs typeface="Arial"/>
              </a:rPr>
              <a:t>The clearer your language is, the better your child will hear you, be able to process what you are saying, and then ask questions.</a:t>
            </a:r>
          </a:p>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a:cs typeface="Arial"/>
              </a:rPr>
              <a:t>In the above example, the child’s emotions were validated by saying “you might feel nervous about this.”  </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a:cs typeface="Arial"/>
              </a:rPr>
              <a:t>We want to be able to do this in most situations when it comes to expressing how things will change during this time.</a:t>
            </a:r>
          </a:p>
          <a:p>
            <a:pPr marL="628650" lvl="1" indent="-171450">
              <a:buFont typeface="Arial" panose="020B0604020202020204" pitchFamily="34" charset="0"/>
              <a:buChar char="•"/>
            </a:pPr>
            <a:r>
              <a:rPr lang="en-US" dirty="0">
                <a:latin typeface="Arial"/>
                <a:cs typeface="Arial"/>
              </a:rPr>
              <a:t>Children will have a wide range of emotions, some might experience regression (e.g. bedwetting, wanting to sleep in bed with you).</a:t>
            </a:r>
          </a:p>
          <a:p>
            <a:pPr marL="628650" lvl="1" indent="-171450">
              <a:buFont typeface="Arial" panose="020B0604020202020204" pitchFamily="34" charset="0"/>
              <a:buChar char="•"/>
            </a:pPr>
            <a:r>
              <a:rPr lang="en-US" dirty="0">
                <a:latin typeface="Arial"/>
                <a:cs typeface="Arial"/>
              </a:rPr>
              <a:t>This can still happen when things begin to re-open because it can feel scary to “get back to normal” too.</a:t>
            </a:r>
          </a:p>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dirty="0">
                <a:latin typeface="Arial"/>
                <a:cs typeface="Arial"/>
              </a:rPr>
              <a:t>Authoritative parenting yields the best results for children right now.</a:t>
            </a:r>
          </a:p>
          <a:p>
            <a:pPr marL="628650" lvl="1" indent="-171450">
              <a:buFont typeface="Arial" panose="020B0604020202020204" pitchFamily="34" charset="0"/>
              <a:buChar char="•"/>
            </a:pPr>
            <a:r>
              <a:rPr lang="en-US" dirty="0">
                <a:latin typeface="Arial"/>
                <a:cs typeface="Arial"/>
              </a:rPr>
              <a:t>Children will have the ability to express their emotions in health ways with you by using this style of parenting.</a:t>
            </a:r>
          </a:p>
          <a:p>
            <a:pPr marL="628650" lvl="1" indent="-171450">
              <a:buFont typeface="Arial" panose="020B0604020202020204" pitchFamily="34" charset="0"/>
              <a:buChar char="•"/>
            </a:pPr>
            <a:r>
              <a:rPr lang="en-US" dirty="0">
                <a:latin typeface="Arial"/>
                <a:cs typeface="Arial"/>
              </a:rPr>
              <a:t>Though parents are still in control, kids have a voice with their parents and are heard even though parents make the final decisions.</a:t>
            </a:r>
          </a:p>
          <a:p>
            <a:pPr marL="628650" lvl="1" indent="-171450">
              <a:buFont typeface="Arial" panose="020B0604020202020204" pitchFamily="34" charset="0"/>
              <a:buChar char="•"/>
            </a:pPr>
            <a:r>
              <a:rPr lang="en-US" dirty="0">
                <a:latin typeface="Arial"/>
                <a:cs typeface="Arial"/>
              </a:rPr>
              <a:t>This helps kids to feel heard and validated and allows them to ask questions in this type of environment.</a:t>
            </a:r>
          </a:p>
          <a:p>
            <a:pPr marL="171450" lvl="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a:cs typeface="Arial"/>
              </a:rPr>
              <a:t>Using a combination of family and state rules is the consensus, so far!  There is not much research about this topic yet.</a:t>
            </a:r>
          </a:p>
          <a:p>
            <a:pPr marL="628650" lvl="1" indent="-171450">
              <a:buFont typeface="Arial" panose="020B0604020202020204" pitchFamily="34" charset="0"/>
              <a:buChar char="•"/>
            </a:pPr>
            <a:r>
              <a:rPr lang="en-US" dirty="0">
                <a:latin typeface="Arial"/>
                <a:cs typeface="Arial"/>
              </a:rPr>
              <a:t>Parents are divided in the ways they feel their states are handling the re-openings.</a:t>
            </a:r>
          </a:p>
          <a:p>
            <a:pPr marL="628650" lvl="1" indent="-171450">
              <a:buFont typeface="Arial" panose="020B0604020202020204" pitchFamily="34" charset="0"/>
              <a:buChar char="•"/>
            </a:pPr>
            <a:r>
              <a:rPr lang="en-US" dirty="0">
                <a:latin typeface="Arial"/>
                <a:cs typeface="Arial"/>
              </a:rPr>
              <a:t>This has led parents to create their own family rules.</a:t>
            </a:r>
          </a:p>
          <a:p>
            <a:pPr marL="628650" lvl="1" indent="-171450">
              <a:buFont typeface="Arial" panose="020B0604020202020204" pitchFamily="34" charset="0"/>
              <a:buChar char="•"/>
            </a:pPr>
            <a:r>
              <a:rPr lang="en-US" dirty="0">
                <a:latin typeface="Arial"/>
                <a:cs typeface="Arial"/>
              </a:rPr>
              <a:t>Previous research shows that it’s important for families to have and create these family rules to bring them together.  This can be helpful during a pandemic to establish closeness as a family.  The rules should be clearly defined, sensible, and enforced.</a:t>
            </a:r>
          </a:p>
          <a:p>
            <a:pPr marL="628650" lvl="1" indent="-171450">
              <a:buFont typeface="Arial" panose="020B0604020202020204" pitchFamily="34" charset="0"/>
              <a:buChar char="•"/>
            </a:pPr>
            <a:r>
              <a:rPr lang="en-US" dirty="0">
                <a:latin typeface="Arial"/>
                <a:cs typeface="Arial"/>
              </a:rPr>
              <a:t>Explaining state rules that may differ from family rules will be challenging for your child.</a:t>
            </a:r>
          </a:p>
          <a:p>
            <a:pPr marL="628650" lvl="1" indent="-171450">
              <a:buFont typeface="Arial" panose="020B0604020202020204" pitchFamily="34" charset="0"/>
              <a:buChar char="•"/>
            </a:pPr>
            <a:r>
              <a:rPr lang="en-US" dirty="0">
                <a:latin typeface="Arial"/>
                <a:cs typeface="Arial"/>
              </a:rPr>
              <a:t>E.g. “Why does Sarah get to play with Holly today, and I have to stay home?”</a:t>
            </a:r>
          </a:p>
          <a:p>
            <a:pPr marL="628650" lvl="1" indent="-171450">
              <a:buFont typeface="Arial" panose="020B0604020202020204" pitchFamily="34" charset="0"/>
              <a:buChar char="•"/>
            </a:pPr>
            <a:r>
              <a:rPr lang="en-US" dirty="0">
                <a:latin typeface="Arial"/>
                <a:cs typeface="Arial"/>
              </a:rPr>
              <a:t>What your child may not know is that their families may not be practicing social distancing rules.  We also don’t want to create negative images of children’s friends during this time either.  </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a:cs typeface="Arial"/>
              </a:rPr>
              <a:t>It is best to say, “It is best for us to stay safe right now.  There will be more friends that you can play with soon!”</a:t>
            </a:r>
          </a:p>
          <a:p>
            <a:pPr marL="457200" lvl="1"/>
            <a:endParaRPr lang="en-US" dirty="0">
              <a:latin typeface="Arial" panose="020B0604020202020204" pitchFamily="34" charset="0"/>
              <a:cs typeface="Arial" panose="020B0604020202020204" pitchFamily="34" charset="0"/>
            </a:endParaRPr>
          </a:p>
          <a:p>
            <a:pPr marL="628650" lvl="1" indent="-171450">
              <a:buFont typeface="Wingdings"/>
              <a:buChar char="§"/>
            </a:pPr>
            <a:r>
              <a:rPr lang="en-US" dirty="0">
                <a:latin typeface="Arial"/>
                <a:cs typeface="Arial"/>
              </a:rPr>
              <a:t>Be prepared for the virus and "death" talks! Know the age group concept, be honest, be patient, be direct. </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A8145D3D-E143-FB45-A2CC-D7331558FD38}" type="slidenum">
              <a:rPr lang="en-US" smtClean="0"/>
              <a:t>14</a:t>
            </a:fld>
            <a:endParaRPr lang="en-US"/>
          </a:p>
        </p:txBody>
      </p:sp>
    </p:spTree>
    <p:extLst>
      <p:ext uri="{BB962C8B-B14F-4D97-AF65-F5344CB8AC3E}">
        <p14:creationId xmlns:p14="http://schemas.microsoft.com/office/powerpoint/2010/main" val="1096736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145D3D-E143-FB45-A2CC-D7331558FD38}" type="slidenum">
              <a:rPr lang="en-US" smtClean="0"/>
              <a:t>15</a:t>
            </a:fld>
            <a:endParaRPr lang="en-US"/>
          </a:p>
        </p:txBody>
      </p:sp>
    </p:spTree>
    <p:extLst>
      <p:ext uri="{BB962C8B-B14F-4D97-AF65-F5344CB8AC3E}">
        <p14:creationId xmlns:p14="http://schemas.microsoft.com/office/powerpoint/2010/main" val="121972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In a post-quarantine, COVID-19 world, there are many sources of stress daily.</a:t>
            </a:r>
            <a:r>
              <a:rPr lang="en-US" dirty="0">
                <a:latin typeface="Arial"/>
                <a:cs typeface="Arial"/>
              </a:rPr>
              <a:t>  </a:t>
            </a:r>
            <a:r>
              <a:rPr lang="en-US" dirty="0"/>
              <a:t>This includes many continued “unknowns” for everyone.</a:t>
            </a:r>
            <a:endParaRPr lang="en-US" dirty="0">
              <a:cs typeface="Calibri" panose="020F0502020204030204"/>
            </a:endParaRPr>
          </a:p>
          <a:p>
            <a:r>
              <a:rPr lang="en-US" dirty="0"/>
              <a:t>                  •For example: No one knows when COVID-19 will end, or how the virus affects everyone –only general understanding currently.</a:t>
            </a:r>
            <a:endParaRPr lang="en-US" dirty="0">
              <a:cs typeface="Calibri" panose="020F0502020204030204"/>
            </a:endParaRPr>
          </a:p>
          <a:p>
            <a:r>
              <a:rPr lang="en-US" dirty="0"/>
              <a:t>                   •We are unaware when there will be a cure/vaccine, how to best protect our families, keeping our jobs, answering our children’s </a:t>
            </a:r>
          </a:p>
          <a:p>
            <a:r>
              <a:rPr lang="en-US" dirty="0"/>
              <a:t>                     and being the best parents we can be right now.</a:t>
            </a:r>
          </a:p>
          <a:p>
            <a:endParaRPr lang="en-US" dirty="0">
              <a:cs typeface="Calibri" panose="020F0502020204030204"/>
            </a:endParaRPr>
          </a:p>
          <a:p>
            <a:r>
              <a:rPr lang="en-US" dirty="0">
                <a:cs typeface="Calibri" panose="020F0502020204030204"/>
              </a:rPr>
              <a:t>We will discuss</a:t>
            </a:r>
          </a:p>
          <a:p>
            <a:pPr marL="285750" indent="-285750">
              <a:buClr>
                <a:schemeClr val="accent2"/>
              </a:buClr>
              <a:buFont typeface="Arial" panose="020B0604020202020204" pitchFamily="34" charset="0"/>
              <a:buChar char="•"/>
            </a:pPr>
            <a:r>
              <a:rPr lang="en-US" dirty="0">
                <a:ea typeface="+mn-lt"/>
                <a:cs typeface="+mn-lt"/>
              </a:rPr>
              <a:t>Being a role model – it starts with you</a:t>
            </a:r>
          </a:p>
          <a:p>
            <a:pPr marL="285750" indent="-285750">
              <a:buClr>
                <a:schemeClr val="accent2"/>
              </a:buClr>
              <a:buFont typeface="Arial" panose="020B0604020202020204" pitchFamily="34" charset="0"/>
              <a:buChar char="•"/>
            </a:pPr>
            <a:r>
              <a:rPr lang="en-US" dirty="0">
                <a:latin typeface="Arial"/>
                <a:ea typeface="+mn-lt"/>
                <a:cs typeface="+mn-lt"/>
              </a:rPr>
              <a:t>Creating a safe and comforting environment</a:t>
            </a:r>
          </a:p>
          <a:p>
            <a:pPr marL="285750" indent="-285750">
              <a:buClr>
                <a:schemeClr val="accent2"/>
              </a:buClr>
              <a:buFont typeface="Arial" panose="020B0604020202020204" pitchFamily="34" charset="0"/>
              <a:buChar char="•"/>
            </a:pPr>
            <a:r>
              <a:rPr lang="en-US" dirty="0">
                <a:latin typeface="Arial"/>
                <a:ea typeface="+mn-lt"/>
                <a:cs typeface="+mn-lt"/>
              </a:rPr>
              <a:t>The “Talk” about Covid-19</a:t>
            </a:r>
          </a:p>
          <a:p>
            <a:pPr marL="285750" indent="-285750">
              <a:buClr>
                <a:schemeClr val="accent2"/>
              </a:buClr>
              <a:buFont typeface="Arial" panose="020B0604020202020204" pitchFamily="34" charset="0"/>
              <a:buChar char="•"/>
            </a:pPr>
            <a:r>
              <a:rPr lang="en-US" dirty="0">
                <a:latin typeface="Arial"/>
                <a:ea typeface="+mn-lt"/>
                <a:cs typeface="+mn-lt"/>
              </a:rPr>
              <a:t>The “New Normal”</a:t>
            </a:r>
          </a:p>
          <a:p>
            <a:pPr marL="285750" indent="-285750">
              <a:buClr>
                <a:schemeClr val="accent2"/>
              </a:buClr>
              <a:buFont typeface="Arial" panose="020B0604020202020204" pitchFamily="34" charset="0"/>
              <a:buChar char="•"/>
            </a:pPr>
            <a:r>
              <a:rPr lang="en-US" dirty="0">
                <a:latin typeface="Arial"/>
                <a:ea typeface="+mn-lt"/>
                <a:cs typeface="+mn-lt"/>
              </a:rPr>
              <a:t>What will change?</a:t>
            </a:r>
          </a:p>
          <a:p>
            <a:pPr marL="285750" indent="-285750">
              <a:buClr>
                <a:schemeClr val="accent2"/>
              </a:buClr>
              <a:buFont typeface="Arial" panose="020B0604020202020204" pitchFamily="34" charset="0"/>
              <a:buChar char="•"/>
            </a:pPr>
            <a:r>
              <a:rPr lang="en-US" dirty="0">
                <a:latin typeface="Arial"/>
                <a:ea typeface="+mn-lt"/>
                <a:cs typeface="+mn-lt"/>
              </a:rPr>
              <a:t>Altered Reality</a:t>
            </a:r>
          </a:p>
          <a:p>
            <a:pPr marL="285750" indent="-285750">
              <a:buClr>
                <a:schemeClr val="accent2"/>
              </a:buClr>
              <a:buFont typeface="Arial" panose="020B0604020202020204" pitchFamily="34" charset="0"/>
              <a:buChar char="•"/>
            </a:pPr>
            <a:r>
              <a:rPr lang="en-US" dirty="0">
                <a:latin typeface="Arial"/>
                <a:ea typeface="+mn-lt"/>
                <a:cs typeface="+mn-lt"/>
              </a:rPr>
              <a:t>Your parenting style during crisis</a:t>
            </a:r>
          </a:p>
          <a:p>
            <a:pPr marL="285750" indent="-285750">
              <a:buClr>
                <a:schemeClr val="accent2"/>
              </a:buClr>
              <a:buFont typeface="Arial" panose="020B0604020202020204" pitchFamily="34" charset="0"/>
              <a:buChar char="•"/>
            </a:pPr>
            <a:r>
              <a:rPr lang="en-US" dirty="0">
                <a:latin typeface="Arial"/>
                <a:ea typeface="+mn-lt"/>
                <a:cs typeface="+mn-lt"/>
              </a:rPr>
              <a:t>Helping children deal with Covid-19 deaths</a:t>
            </a:r>
            <a:endParaRPr lang="en-US" dirty="0">
              <a:latin typeface="Arial"/>
              <a:cs typeface="Arial"/>
            </a:endParaRPr>
          </a:p>
          <a:p>
            <a:endParaRPr lang="en-US" dirty="0"/>
          </a:p>
          <a:p>
            <a:pPr marL="171450" indent="-171450">
              <a:buFont typeface="Arial" panose="020B0604020202020204" pitchFamily="34" charset="0"/>
              <a:buChar cha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314BA184-9458-46CC-8621-3DC4070E7EA7}" type="slidenum">
              <a:rPr lang="en-US" smtClean="0"/>
              <a:t>2</a:t>
            </a:fld>
            <a:endParaRPr lang="en-US"/>
          </a:p>
        </p:txBody>
      </p:sp>
    </p:spTree>
    <p:extLst>
      <p:ext uri="{BB962C8B-B14F-4D97-AF65-F5344CB8AC3E}">
        <p14:creationId xmlns:p14="http://schemas.microsoft.com/office/powerpoint/2010/main" val="90208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session we will :</a:t>
            </a:r>
          </a:p>
          <a:p>
            <a:endParaRPr lang="en-US" dirty="0"/>
          </a:p>
          <a:p>
            <a:pPr marL="171450" indent="-171450">
              <a:buFont typeface="Arial" panose="020B0604020202020204" pitchFamily="34" charset="0"/>
              <a:buChar char="•"/>
            </a:pPr>
            <a:endParaRPr lang="en-US" dirty="0">
              <a:cs typeface="Calibri"/>
            </a:endParaRPr>
          </a:p>
          <a:p>
            <a:pPr marL="285750" indent="-285750">
              <a:spcAft>
                <a:spcPts val="600"/>
              </a:spcAft>
              <a:buClr>
                <a:schemeClr val="accent2"/>
              </a:buClr>
              <a:buFont typeface="Arial" panose="020B0604020202020204" pitchFamily="34" charset="0"/>
              <a:buChar char="•"/>
            </a:pPr>
            <a:r>
              <a:rPr lang="en-US" sz="900" dirty="0">
                <a:latin typeface="Arial"/>
                <a:cs typeface="Arial"/>
              </a:rPr>
              <a:t>Help you realize the critical role you play in helping your child cope with Covid-19</a:t>
            </a:r>
          </a:p>
          <a:p>
            <a:pPr marL="285750" indent="-285750">
              <a:spcAft>
                <a:spcPts val="600"/>
              </a:spcAft>
              <a:buClr>
                <a:schemeClr val="accent2"/>
              </a:buClr>
              <a:buFont typeface="Arial" panose="020B0604020202020204" pitchFamily="34" charset="0"/>
              <a:buChar char="•"/>
            </a:pPr>
            <a:r>
              <a:rPr lang="en-US" sz="900" dirty="0">
                <a:latin typeface="Arial"/>
                <a:cs typeface="Arial"/>
              </a:rPr>
              <a:t>Assist you in creating a safe and reassuring home environment </a:t>
            </a:r>
          </a:p>
          <a:p>
            <a:pPr marL="285750" indent="-285750">
              <a:spcAft>
                <a:spcPts val="600"/>
              </a:spcAft>
              <a:buClr>
                <a:schemeClr val="accent2"/>
              </a:buClr>
              <a:buFont typeface="Arial" panose="020B0604020202020204" pitchFamily="34" charset="0"/>
              <a:buChar char="•"/>
            </a:pPr>
            <a:r>
              <a:rPr lang="en-US" sz="900" dirty="0">
                <a:latin typeface="Arial"/>
                <a:cs typeface="Arial"/>
              </a:rPr>
              <a:t>Prepare you for the conversations about the many changes we need to prepare our children to move forward</a:t>
            </a:r>
          </a:p>
          <a:p>
            <a:pPr marL="285750" indent="-285750">
              <a:spcAft>
                <a:spcPts val="600"/>
              </a:spcAft>
              <a:buClr>
                <a:schemeClr val="accent2"/>
              </a:buClr>
              <a:buFont typeface="Arial" panose="020B0604020202020204" pitchFamily="34" charset="0"/>
              <a:buChar char="•"/>
            </a:pPr>
            <a:r>
              <a:rPr lang="en-US" sz="900" dirty="0">
                <a:latin typeface="Arial"/>
                <a:cs typeface="Arial"/>
              </a:rPr>
              <a:t>Recognize your parenting style will influence your success in navigating Covid-19</a:t>
            </a:r>
          </a:p>
          <a:p>
            <a:endParaRPr lang="en-US" dirty="0">
              <a:cs typeface="Calibri"/>
            </a:endParaRPr>
          </a:p>
        </p:txBody>
      </p:sp>
      <p:sp>
        <p:nvSpPr>
          <p:cNvPr id="4" name="Slide Number Placeholder 3"/>
          <p:cNvSpPr>
            <a:spLocks noGrp="1"/>
          </p:cNvSpPr>
          <p:nvPr>
            <p:ph type="sldNum" sz="quarter" idx="10"/>
          </p:nvPr>
        </p:nvSpPr>
        <p:spPr/>
        <p:txBody>
          <a:bodyPr/>
          <a:lstStyle/>
          <a:p>
            <a:fld id="{314BA184-9458-46CC-8621-3DC4070E7EA7}" type="slidenum">
              <a:rPr lang="en-US" smtClean="0"/>
              <a:t>3</a:t>
            </a:fld>
            <a:endParaRPr lang="en-US"/>
          </a:p>
        </p:txBody>
      </p:sp>
    </p:spTree>
    <p:extLst>
      <p:ext uri="{BB962C8B-B14F-4D97-AF65-F5344CB8AC3E}">
        <p14:creationId xmlns:p14="http://schemas.microsoft.com/office/powerpoint/2010/main" val="419849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starts with you.   In order to have effective conversations with your children and guide them through the uncertainty of these times, if is critical as parents to be at our best physically, mentally and emotionally.</a:t>
            </a:r>
          </a:p>
          <a:p>
            <a:r>
              <a:rPr lang="en-US" dirty="0"/>
              <a:t>Check in with yourself regularly.  Your emotions are probably changing everyday based on news and updates about this virus globally, nationally and locally.  With so much conflicting information it is no wonder, we as parents, may feel anxious.   In order to help our children we need to first help ourselves.</a:t>
            </a:r>
          </a:p>
          <a:p>
            <a:r>
              <a:rPr lang="en-US" dirty="0"/>
              <a:t>Remember the oxygen mask analogy – “put it on yourself first” !</a:t>
            </a:r>
          </a:p>
          <a:p>
            <a:endParaRPr lang="en-US" dirty="0"/>
          </a:p>
          <a:p>
            <a:r>
              <a:rPr lang="en-US" dirty="0"/>
              <a:t>Practice self care – eat right, get physical activity, get ample sleep and manage your stress.</a:t>
            </a:r>
          </a:p>
          <a:p>
            <a:r>
              <a:rPr lang="en-US" dirty="0"/>
              <a:t>Model healthy habits as they relate to the virus – wash hands often, clean and disinfect surfaces, practice social distancing, wear face coverings</a:t>
            </a:r>
          </a:p>
          <a:p>
            <a:r>
              <a:rPr lang="en-US" dirty="0"/>
              <a:t>In practicing these things and preparing ourselves for this journey, we will set the right example for our kids</a:t>
            </a:r>
          </a:p>
        </p:txBody>
      </p:sp>
      <p:sp>
        <p:nvSpPr>
          <p:cNvPr id="4" name="Slide Number Placeholder 3"/>
          <p:cNvSpPr>
            <a:spLocks noGrp="1"/>
          </p:cNvSpPr>
          <p:nvPr>
            <p:ph type="sldNum" sz="quarter" idx="5"/>
          </p:nvPr>
        </p:nvSpPr>
        <p:spPr/>
        <p:txBody>
          <a:bodyPr/>
          <a:lstStyle/>
          <a:p>
            <a:fld id="{71B1AA27-3892-4360-B986-D6B124C223BF}" type="slidenum">
              <a:rPr lang="en-US" smtClean="0"/>
              <a:t>4</a:t>
            </a:fld>
            <a:endParaRPr lang="en-US"/>
          </a:p>
        </p:txBody>
      </p:sp>
    </p:spTree>
    <p:extLst>
      <p:ext uri="{BB962C8B-B14F-4D97-AF65-F5344CB8AC3E}">
        <p14:creationId xmlns:p14="http://schemas.microsoft.com/office/powerpoint/2010/main" val="375477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crisis children can experience a lot of fear. Create an environment where your child feels loved and cared for.</a:t>
            </a:r>
          </a:p>
          <a:p>
            <a:pPr marL="0" indent="0">
              <a:buClr>
                <a:schemeClr val="accent2"/>
              </a:buClr>
              <a:buFont typeface="Arial" panose="020B0604020202020204" pitchFamily="34" charset="0"/>
              <a:buNone/>
            </a:pPr>
            <a:endParaRPr lang="en-US" dirty="0"/>
          </a:p>
          <a:p>
            <a:pPr marL="0" indent="0">
              <a:buClr>
                <a:schemeClr val="accent2"/>
              </a:buClr>
              <a:buFont typeface="Arial" panose="020B0604020202020204" pitchFamily="34" charset="0"/>
              <a:buNone/>
            </a:pPr>
            <a:r>
              <a:rPr lang="en-US" dirty="0"/>
              <a:t>Reassure your child that they are safe and let them know whatever they may be feeling is ok</a:t>
            </a:r>
          </a:p>
          <a:p>
            <a:pPr marL="0" indent="0">
              <a:buClr>
                <a:schemeClr val="accent2"/>
              </a:buClr>
              <a:buFont typeface="Arial" panose="020B0604020202020204" pitchFamily="34" charset="0"/>
              <a:buNone/>
            </a:pPr>
            <a:r>
              <a:rPr lang="en-US" dirty="0"/>
              <a:t>Create an environment where sharing fears, feeling and thoughts are welcome and encouraged.</a:t>
            </a:r>
          </a:p>
          <a:p>
            <a:pPr marL="0" indent="0">
              <a:buClr>
                <a:schemeClr val="accent2"/>
              </a:buClr>
              <a:buFont typeface="Arial" panose="020B0604020202020204" pitchFamily="34" charset="0"/>
              <a:buNone/>
            </a:pPr>
            <a:endParaRPr lang="en-US" dirty="0"/>
          </a:p>
          <a:p>
            <a:pPr marL="0" indent="0">
              <a:buClr>
                <a:schemeClr val="accent2"/>
              </a:buClr>
              <a:buFont typeface="Arial" panose="020B0604020202020204" pitchFamily="34" charset="0"/>
              <a:buNone/>
            </a:pPr>
            <a:r>
              <a:rPr lang="en-US" dirty="0"/>
              <a:t>Be available and encourage conversation when your child wants to talk, but don’t push them if they are not ready</a:t>
            </a:r>
          </a:p>
          <a:p>
            <a:pPr marL="0" indent="0">
              <a:buClr>
                <a:schemeClr val="accent2"/>
              </a:buClr>
              <a:buFont typeface="Arial" panose="020B0604020202020204" pitchFamily="34" charset="0"/>
              <a:buNone/>
            </a:pPr>
            <a:r>
              <a:rPr lang="en-US" dirty="0"/>
              <a:t>Encourage conversation but allow your child to take the lead.  Let them speak more than you.  Actively listen and respond appropriately.</a:t>
            </a:r>
          </a:p>
          <a:p>
            <a:pPr marL="0" indent="0">
              <a:buClr>
                <a:schemeClr val="accent2"/>
              </a:buClr>
              <a:buFont typeface="Arial" panose="020B0604020202020204" pitchFamily="34" charset="0"/>
              <a:buNone/>
            </a:pPr>
            <a:r>
              <a:rPr lang="en-US" dirty="0"/>
              <a:t>Listen for what is said and what is not said.  Pay attention to non-</a:t>
            </a:r>
            <a:r>
              <a:rPr lang="en-US" dirty="0" err="1"/>
              <a:t>verbals</a:t>
            </a:r>
            <a:r>
              <a:rPr lang="en-US" dirty="0"/>
              <a:t> to help you identify any discomfort in your child.</a:t>
            </a:r>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dirty="0"/>
              <a:t>Show Empathy – never discount or discredit anything your child says.  What they are feeling is very real for them.  Help them clarify and sort out their emotion but don’t diminish or belittle them. </a:t>
            </a:r>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en-US" dirty="0"/>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dirty="0"/>
              <a:t>Create and maintain daily routines – Children do better with structure and routines, just as we adults do.  Though the past few months have been somewhat of a moving target, update routines as needed, while remotely learning, summer, back to school, etc. </a:t>
            </a:r>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en-US" dirty="0"/>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dirty="0"/>
              <a:t>Limit access to news/social media – There is so much information, misinformation and conflicting information on the news and social media.  Make sure your child is getting  valid information from reputable sources </a:t>
            </a:r>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en-US" dirty="0"/>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en-US" dirty="0"/>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en-US" dirty="0"/>
          </a:p>
          <a:p>
            <a:pPr marL="0" indent="0">
              <a:buClr>
                <a:schemeClr val="accent2"/>
              </a:buClr>
              <a:buFont typeface="Arial" panose="020B0604020202020204" pitchFamily="34" charset="0"/>
              <a:buNone/>
            </a:pPr>
            <a:endParaRPr lang="en-US" dirty="0"/>
          </a:p>
          <a:p>
            <a:pPr marL="0" indent="0">
              <a:buClr>
                <a:schemeClr val="accent2"/>
              </a:buClr>
              <a:buFont typeface="Arial" panose="020B0604020202020204" pitchFamily="34" charset="0"/>
              <a:buNone/>
            </a:pPr>
            <a:endParaRPr lang="en-US" dirty="0"/>
          </a:p>
          <a:p>
            <a:pPr marL="0" indent="0">
              <a:buClr>
                <a:schemeClr val="accent2"/>
              </a:buClr>
              <a:buFont typeface="Arial" panose="020B0604020202020204" pitchFamily="34" charset="0"/>
              <a:buNone/>
            </a:pPr>
            <a:endParaRPr lang="en-US" dirty="0"/>
          </a:p>
          <a:p>
            <a:pPr marL="0" indent="0">
              <a:buClr>
                <a:schemeClr val="accent2"/>
              </a:buClr>
              <a:buFont typeface="Arial" panose="020B0604020202020204" pitchFamily="34" charset="0"/>
              <a:buNone/>
            </a:pPr>
            <a:endParaRPr lang="en-US" dirty="0"/>
          </a:p>
          <a:p>
            <a:pPr marL="0" indent="0">
              <a:buClr>
                <a:schemeClr val="accent2"/>
              </a:buClr>
              <a:buFont typeface="Arial" panose="020B0604020202020204" pitchFamily="34" charset="0"/>
              <a:buNone/>
            </a:pPr>
            <a:endParaRPr lang="en-US" dirty="0"/>
          </a:p>
          <a:p>
            <a:pPr marL="0" indent="0">
              <a:buClr>
                <a:schemeClr val="accent2"/>
              </a:buClr>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t>5</a:t>
            </a:fld>
            <a:endParaRPr lang="en-US"/>
          </a:p>
        </p:txBody>
      </p:sp>
    </p:spTree>
    <p:extLst>
      <p:ext uri="{BB962C8B-B14F-4D97-AF65-F5344CB8AC3E}">
        <p14:creationId xmlns:p14="http://schemas.microsoft.com/office/powerpoint/2010/main" val="322455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Before conversations with your child about Covid-19, prepare yourself.   What do you hope to accomplish? What do you want to say.  What information do you want to convey?</a:t>
            </a:r>
          </a:p>
          <a:p>
            <a:endParaRPr lang="en-US" dirty="0">
              <a:cs typeface="Calibri"/>
            </a:endParaRPr>
          </a:p>
          <a:p>
            <a:r>
              <a:rPr lang="en-US" dirty="0">
                <a:cs typeface="Calibri"/>
              </a:rPr>
              <a:t>We don’t want to sound like we are repeating the same information. Remember, children have a short attention span!</a:t>
            </a:r>
          </a:p>
          <a:p>
            <a:r>
              <a:rPr lang="en-US" dirty="0"/>
              <a:t>•If they have already heard things about COVID-19, we want to know what they’ve heard for several reasons.</a:t>
            </a:r>
            <a:endParaRPr lang="en-US" dirty="0">
              <a:cs typeface="Calibri"/>
            </a:endParaRPr>
          </a:p>
          <a:p>
            <a:r>
              <a:rPr lang="en-US" dirty="0"/>
              <a:t>•We want to make sure they’ve heard correct information.</a:t>
            </a:r>
            <a:endParaRPr lang="en-US" dirty="0">
              <a:cs typeface="Calibri"/>
            </a:endParaRPr>
          </a:p>
          <a:p>
            <a:r>
              <a:rPr lang="en-US" dirty="0"/>
              <a:t>•We want to correct any misinformation they may have received.</a:t>
            </a:r>
            <a:endParaRPr lang="en-US" dirty="0">
              <a:cs typeface="Calibri"/>
            </a:endParaRPr>
          </a:p>
          <a:p>
            <a:r>
              <a:rPr lang="en-US" dirty="0"/>
              <a:t>•We want to clarify the best resources to receive information from</a:t>
            </a:r>
            <a:endParaRPr lang="en-US" dirty="0">
              <a:cs typeface="Calibri"/>
            </a:endParaRPr>
          </a:p>
          <a:p>
            <a:r>
              <a:rPr lang="en-US" dirty="0"/>
              <a:t>•CDC and WHO (if old enough)</a:t>
            </a:r>
            <a:endParaRPr lang="en-US" dirty="0">
              <a:cs typeface="Calibri"/>
            </a:endParaRPr>
          </a:p>
          <a:p>
            <a:r>
              <a:rPr lang="en-US" dirty="0"/>
              <a:t>•NOT social media</a:t>
            </a:r>
            <a:endParaRPr lang="en-US" dirty="0">
              <a:cs typeface="Calibri"/>
            </a:endParaRPr>
          </a:p>
          <a:p>
            <a:r>
              <a:rPr lang="en-US" dirty="0">
                <a:cs typeface="Calibri"/>
              </a:rPr>
              <a:t>      </a:t>
            </a:r>
          </a:p>
          <a:p>
            <a:r>
              <a:rPr lang="en-US" dirty="0"/>
              <a:t>Ask your child questions geared towards their age level.</a:t>
            </a:r>
            <a:endParaRPr lang="en-US" dirty="0">
              <a:cs typeface="Calibri"/>
            </a:endParaRPr>
          </a:p>
          <a:p>
            <a:r>
              <a:rPr lang="en-US" dirty="0"/>
              <a:t>•For older kids (7 years +): “What are you hearing about the coronavirus?” “What questions do you have?”</a:t>
            </a:r>
            <a:endParaRPr lang="en-US" dirty="0">
              <a:cs typeface="Calibri"/>
            </a:endParaRPr>
          </a:p>
          <a:p>
            <a:r>
              <a:rPr lang="en-US" dirty="0"/>
              <a:t>•For younger kids (6 years and under):  “Do you have questions about the new sickness that’s going around?</a:t>
            </a:r>
            <a:endParaRPr lang="en-US" dirty="0">
              <a:cs typeface="Calibri"/>
            </a:endParaRPr>
          </a:p>
          <a:p>
            <a:r>
              <a:rPr lang="en-US" dirty="0"/>
              <a:t>•Asking these questions will help you to assess for any information, misinformation, or clarifications that may be needed.</a:t>
            </a:r>
            <a:endParaRPr lang="en-US" dirty="0">
              <a:cs typeface="Calibri"/>
            </a:endParaRPr>
          </a:p>
          <a:p>
            <a:endParaRPr lang="en-US" dirty="0">
              <a:cs typeface="Calibri"/>
            </a:endParaRPr>
          </a:p>
          <a:p>
            <a:r>
              <a:rPr lang="en-US" dirty="0"/>
              <a:t>Follow your child’s lead on this conversation.</a:t>
            </a:r>
            <a:endParaRPr lang="en-US" dirty="0">
              <a:cs typeface="Calibri"/>
            </a:endParaRPr>
          </a:p>
          <a:p>
            <a:r>
              <a:rPr lang="en-US" dirty="0"/>
              <a:t>•They may be very interested in talking about COVID-19.</a:t>
            </a:r>
            <a:endParaRPr lang="en-US" dirty="0">
              <a:cs typeface="Calibri"/>
            </a:endParaRPr>
          </a:p>
          <a:p>
            <a:r>
              <a:rPr lang="en-US" dirty="0"/>
              <a:t>•They may ask a lot of questions.</a:t>
            </a:r>
            <a:endParaRPr lang="en-US" dirty="0">
              <a:cs typeface="Calibri"/>
            </a:endParaRPr>
          </a:p>
          <a:p>
            <a:r>
              <a:rPr lang="en-US" dirty="0"/>
              <a:t>•On the other hand, they may stay very quiet and not say much.</a:t>
            </a:r>
            <a:endParaRPr lang="en-US" dirty="0">
              <a:cs typeface="Calibri"/>
            </a:endParaRPr>
          </a:p>
          <a:p>
            <a:r>
              <a:rPr lang="en-US" dirty="0"/>
              <a:t>•Both responses are “OK.”</a:t>
            </a:r>
            <a:endParaRPr lang="en-US" dirty="0">
              <a:cs typeface="Calibri"/>
            </a:endParaRPr>
          </a:p>
          <a:p>
            <a:r>
              <a:rPr lang="en-US" dirty="0"/>
              <a:t>•Children have different ways of processing information. </a:t>
            </a:r>
          </a:p>
          <a:p>
            <a:r>
              <a:rPr lang="en-US" dirty="0"/>
              <a:t>•Some may need more time than others to soak in all of the new information coming in.</a:t>
            </a:r>
            <a:endParaRPr lang="en-US" dirty="0">
              <a:cs typeface="Calibri"/>
            </a:endParaRPr>
          </a:p>
          <a:p>
            <a:endParaRPr lang="en-US" dirty="0">
              <a:cs typeface="Calibri"/>
            </a:endParaRPr>
          </a:p>
          <a:p>
            <a:r>
              <a:rPr lang="en-US" dirty="0"/>
              <a:t>Always be honest with your child.  </a:t>
            </a:r>
            <a:endParaRPr lang="en-US" dirty="0">
              <a:cs typeface="Calibri"/>
            </a:endParaRPr>
          </a:p>
          <a:p>
            <a:r>
              <a:rPr lang="en-US" dirty="0"/>
              <a:t>•You probably do NOT have all the answers right now</a:t>
            </a:r>
            <a:endParaRPr lang="en-US" dirty="0">
              <a:cs typeface="Calibri"/>
            </a:endParaRPr>
          </a:p>
          <a:p>
            <a:r>
              <a:rPr lang="en-US" dirty="0"/>
              <a:t>•Not many of us do.  That’s OK! </a:t>
            </a:r>
            <a:endParaRPr lang="en-US" dirty="0">
              <a:cs typeface="Calibri"/>
            </a:endParaRPr>
          </a:p>
          <a:p>
            <a:r>
              <a:rPr lang="en-US" dirty="0"/>
              <a:t>•This is an opportunity to model to your child that their parents are human too and don’t have all the answers.</a:t>
            </a:r>
            <a:endParaRPr lang="en-US" dirty="0">
              <a:cs typeface="Calibri"/>
            </a:endParaRPr>
          </a:p>
          <a:p>
            <a:r>
              <a:rPr lang="en-US" dirty="0"/>
              <a:t>•Let your child know that you will use a reliable source to find answers to their questions such as the CDC or WHO.</a:t>
            </a:r>
            <a:endParaRPr lang="en-US" dirty="0">
              <a:cs typeface="Calibri"/>
            </a:endParaRPr>
          </a:p>
          <a:p>
            <a:r>
              <a:rPr lang="en-US" dirty="0"/>
              <a:t>•Do NOT give children more information than what they’re asking for.</a:t>
            </a:r>
            <a:endParaRPr lang="en-US" dirty="0">
              <a:cs typeface="Calibri"/>
            </a:endParaRPr>
          </a:p>
          <a:p>
            <a:r>
              <a:rPr lang="en-US" dirty="0"/>
              <a:t>•E.g.  If your child asks about store closings, answer their questions.  However, if the question does not come up, then don’t bring it up voluntarily.</a:t>
            </a:r>
            <a:endParaRPr lang="en-US" dirty="0">
              <a:cs typeface="Calibri"/>
            </a:endParaRPr>
          </a:p>
          <a:p>
            <a:r>
              <a:rPr lang="en-US" dirty="0"/>
              <a:t>•Honesty increases a child’s feeling of safety</a:t>
            </a:r>
            <a:endParaRPr lang="en-US" dirty="0">
              <a:cs typeface="Calibri"/>
            </a:endParaRPr>
          </a:p>
          <a:p>
            <a:r>
              <a:rPr lang="en-US" dirty="0"/>
              <a:t>•Kids pick up on fears, so be sure to use a calm and reassuring tone when speaking about COVID-19</a:t>
            </a:r>
            <a:endParaRPr lang="en-US" dirty="0">
              <a:cs typeface="Calibri"/>
            </a:endParaRPr>
          </a:p>
          <a:p>
            <a:endParaRPr lang="en-US" dirty="0">
              <a:cs typeface="Calibri"/>
            </a:endParaRPr>
          </a:p>
          <a:p>
            <a:r>
              <a:rPr lang="en-US" dirty="0"/>
              <a:t>Children need time and space to feel “in control.”</a:t>
            </a:r>
            <a:endParaRPr lang="en-US" dirty="0">
              <a:cs typeface="Calibri"/>
            </a:endParaRPr>
          </a:p>
          <a:p>
            <a:r>
              <a:rPr lang="en-US" dirty="0"/>
              <a:t>•This will occur during the conversation about COVID-19 as well.</a:t>
            </a:r>
            <a:endParaRPr lang="en-US" dirty="0">
              <a:cs typeface="Calibri"/>
            </a:endParaRPr>
          </a:p>
          <a:p>
            <a:r>
              <a:rPr lang="en-US" dirty="0"/>
              <a:t>•A way you can allow your child to have control in this conversation is by giving them a space to share their worries, fears, and anxieties. </a:t>
            </a:r>
            <a:endParaRPr lang="en-US" dirty="0">
              <a:cs typeface="Calibri"/>
            </a:endParaRPr>
          </a:p>
          <a:p>
            <a:r>
              <a:rPr lang="en-US" dirty="0"/>
              <a:t>•Make the talk about COVID-19 their time to feel heard and understood by the adults.</a:t>
            </a:r>
            <a:endParaRPr lang="en-US" dirty="0">
              <a:cs typeface="Calibri"/>
            </a:endParaRPr>
          </a:p>
          <a:p>
            <a:r>
              <a:rPr lang="en-US" dirty="0"/>
              <a:t>•Giving kids age-appropriate tasks can also be helpful for gaining control.</a:t>
            </a:r>
            <a:endParaRPr lang="en-US" dirty="0">
              <a:cs typeface="Calibri"/>
            </a:endParaRPr>
          </a:p>
          <a:p>
            <a:r>
              <a:rPr lang="en-US" dirty="0"/>
              <a:t>•For example: Teaching kids about how frequent handwashing can help stop the spread of the virus and how the process works.  Knowledge is power!</a:t>
            </a:r>
            <a:endParaRPr lang="en-US" dirty="0">
              <a:cs typeface="Calibri"/>
            </a:endParaRPr>
          </a:p>
          <a:p>
            <a:r>
              <a:rPr lang="en-US" dirty="0"/>
              <a:t>•For example: Teaching older kids about scientific developments that are being made towards creating a vaccine to cure coronavirus can be helpful.</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6</a:t>
            </a:fld>
            <a:endParaRPr lang="en-US"/>
          </a:p>
        </p:txBody>
      </p:sp>
    </p:spTree>
    <p:extLst>
      <p:ext uri="{BB962C8B-B14F-4D97-AF65-F5344CB8AC3E}">
        <p14:creationId xmlns:p14="http://schemas.microsoft.com/office/powerpoint/2010/main" val="70221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The “New Normal” means adapting to the changes brought upon by COVID-19.</a:t>
            </a:r>
            <a:r>
              <a:rPr lang="en-US" dirty="0"/>
              <a:t>  </a:t>
            </a:r>
          </a:p>
          <a:p>
            <a:r>
              <a:rPr lang="en-US" dirty="0"/>
              <a:t>         •</a:t>
            </a:r>
            <a:r>
              <a:rPr lang="en-US" baseline="0" dirty="0"/>
              <a:t>It does not mean returning to how things were pre-quarantine.</a:t>
            </a:r>
            <a:endParaRPr lang="en-US" dirty="0">
              <a:cs typeface="Calibri" panose="020F0502020204030204"/>
            </a:endParaRPr>
          </a:p>
          <a:p>
            <a:r>
              <a:rPr lang="en-US" dirty="0"/>
              <a:t>         •It means beginning to adapt to our new way of being in a COVID-19 world.</a:t>
            </a:r>
            <a:endParaRPr lang="en-US" dirty="0">
              <a:cs typeface="Calibri" panose="020F0502020204030204"/>
            </a:endParaRPr>
          </a:p>
          <a:p>
            <a:r>
              <a:rPr lang="en-US" dirty="0"/>
              <a:t>         •In this world, there are key differences and some things that have remained the same that we should highlight in order to decrease the stress associated with change and transitions. </a:t>
            </a:r>
            <a:endParaRPr lang="en-US" dirty="0">
              <a:cs typeface="Calibri" panose="020F0502020204030204"/>
            </a:endParaRPr>
          </a:p>
          <a:p>
            <a:pPr>
              <a:buFont typeface="Arial" panose="020B0604020202020204" pitchFamily="34" charset="0"/>
              <a:buChar char="•"/>
            </a:pPr>
            <a:r>
              <a:rPr lang="en-US" baseline="0" dirty="0"/>
              <a:t>Unfortunately, a lot will change.</a:t>
            </a:r>
            <a:r>
              <a:rPr lang="en-US" dirty="0"/>
              <a:t>  </a:t>
            </a:r>
            <a:endParaRPr lang="en-US" dirty="0">
              <a:cs typeface="Calibri"/>
            </a:endParaRPr>
          </a:p>
          <a:p>
            <a:r>
              <a:rPr lang="en-US" dirty="0"/>
              <a:t>         •</a:t>
            </a:r>
            <a:r>
              <a:rPr lang="en-US" baseline="0" dirty="0"/>
              <a:t>Children have a difficult time with change because it alters their structure and routine.</a:t>
            </a:r>
            <a:r>
              <a:rPr lang="en-US" dirty="0"/>
              <a:t>  </a:t>
            </a:r>
            <a:endParaRPr lang="en-US" dirty="0">
              <a:cs typeface="Calibri" panose="020F0502020204030204"/>
            </a:endParaRPr>
          </a:p>
          <a:p>
            <a:r>
              <a:rPr lang="en-US" dirty="0"/>
              <a:t>         •Changes in structure and/or routine produce stress responses in kids because it causes them to lose a sense of control and the comfort that comes from knowing what to expect. </a:t>
            </a:r>
            <a:endParaRPr lang="en-US" dirty="0">
              <a:cs typeface="Calibri" panose="020F0502020204030204"/>
            </a:endParaRPr>
          </a:p>
          <a:p>
            <a:r>
              <a:rPr lang="en-US" dirty="0"/>
              <a:t>         •Recently, adults have not been able to adequately prepare kids for what to expect due to the ever-changing landscape of the “new normal.”</a:t>
            </a:r>
            <a:endParaRPr lang="en-US" dirty="0">
              <a:cs typeface="Calibri" panose="020F0502020204030204"/>
            </a:endParaRPr>
          </a:p>
          <a:p>
            <a:r>
              <a:rPr lang="en-US" dirty="0"/>
              <a:t>         •</a:t>
            </a:r>
            <a:r>
              <a:rPr lang="en-US" baseline="0" dirty="0"/>
              <a:t>As seen with COVID-19 during quarantine, regression (e.g. bedwetting, crying spells, behavioral outbursts) can occur with children during major transitions.</a:t>
            </a:r>
            <a:r>
              <a:rPr lang="en-US" dirty="0"/>
              <a:t>  </a:t>
            </a:r>
            <a:endParaRPr lang="en-US" dirty="0">
              <a:cs typeface="Calibri" panose="020F0502020204030204"/>
            </a:endParaRPr>
          </a:p>
          <a:p>
            <a:r>
              <a:rPr lang="en-US" dirty="0"/>
              <a:t>         •</a:t>
            </a:r>
            <a:r>
              <a:rPr lang="en-US" baseline="0" dirty="0"/>
              <a:t>Post-quarantine will be another major transition for children.</a:t>
            </a:r>
            <a:r>
              <a:rPr lang="en-US" dirty="0"/>
              <a:t> </a:t>
            </a:r>
            <a:endParaRPr lang="en-US" dirty="0">
              <a:cs typeface="Calibri" panose="020F0502020204030204"/>
            </a:endParaRPr>
          </a:p>
          <a:p>
            <a:r>
              <a:rPr lang="en-US" dirty="0"/>
              <a:t>         •</a:t>
            </a:r>
            <a:r>
              <a:rPr lang="en-US" baseline="0" dirty="0"/>
              <a:t>Things that will change include the 2020-2021 school year, physical and social boundaries, wearing a mask in public, celebrations, daily activities, and socializing with others.</a:t>
            </a:r>
            <a:r>
              <a:rPr lang="en-US" dirty="0"/>
              <a:t>  </a:t>
            </a:r>
            <a:endParaRPr lang="en-US" dirty="0">
              <a:cs typeface="Calibri" panose="020F0502020204030204"/>
            </a:endParaRPr>
          </a:p>
          <a:p>
            <a:r>
              <a:rPr lang="en-US" dirty="0"/>
              <a:t>         •Since these will all be new transitions for children, don’t be surprised if signs of regression return if they went away.  If they never went away, they will most likely continue through these new sets of big changes.  </a:t>
            </a:r>
            <a:endParaRPr lang="en-US" dirty="0">
              <a:cs typeface="Calibri" panose="020F0502020204030204"/>
            </a:endParaRPr>
          </a:p>
          <a:p>
            <a:r>
              <a:rPr lang="en-US" dirty="0"/>
              <a:t>         •Have patience with your child.  Remind them that they are safe and what adults are doing to keep them safe right now. </a:t>
            </a:r>
            <a:endParaRPr lang="en-US" dirty="0">
              <a:cs typeface="Calibri" panose="020F0502020204030204"/>
            </a:endParaRPr>
          </a:p>
          <a:p>
            <a:r>
              <a:rPr lang="en-US" dirty="0"/>
              <a:t>         •</a:t>
            </a:r>
            <a:r>
              <a:rPr lang="en-US" baseline="0" dirty="0"/>
              <a:t>Focusing on anything that will remain the same is helpful for children because it helps them to know what to expect and/or what’s coming next.</a:t>
            </a:r>
            <a:r>
              <a:rPr lang="en-US" dirty="0"/>
              <a:t>  </a:t>
            </a:r>
            <a:endParaRPr lang="en-US" dirty="0">
              <a:cs typeface="Calibri" panose="020F0502020204030204"/>
            </a:endParaRPr>
          </a:p>
          <a:p>
            <a:r>
              <a:rPr lang="en-US" dirty="0"/>
              <a:t>         •It’s important for kids to have information and knowledge of their situation that is developmentally appropriate.</a:t>
            </a:r>
            <a:endParaRPr lang="en-US" dirty="0">
              <a:cs typeface="Calibri" panose="020F0502020204030204"/>
            </a:endParaRPr>
          </a:p>
          <a:p>
            <a:r>
              <a:rPr lang="en-US" dirty="0"/>
              <a:t>         •For example: “I know there are so many changes right now with only being able to see your friends online, and/or having to practice social distancing if you play with one friend.  Though this is different, you are still able to play your favorite games like Roblox and Minecraft, spend time with family, and watch your favorite show.”</a:t>
            </a:r>
            <a:endParaRPr lang="en-US" dirty="0">
              <a:cs typeface="Calibri"/>
            </a:endParaRPr>
          </a:p>
          <a:p>
            <a:pPr>
              <a:buFont typeface="Arial" panose="020B0604020202020204" pitchFamily="34" charset="0"/>
            </a:pPr>
            <a:r>
              <a:rPr lang="en-US" dirty="0"/>
              <a:t>          •This example highlights the struggle of first stating what the child and family are unable to do before introducing the reminders of what the child will still be allowed t do. </a:t>
            </a:r>
            <a:endParaRPr lang="en-US" dirty="0">
              <a:cs typeface="Calibri" panose="020F0502020204030204"/>
            </a:endParaRPr>
          </a:p>
          <a:p>
            <a:endParaRPr lang="en-US" dirty="0"/>
          </a:p>
          <a:p>
            <a:r>
              <a:rPr lang="en-US" dirty="0"/>
              <a:t>         •The importance of the “known”  -things </a:t>
            </a:r>
            <a:r>
              <a:rPr lang="en-US" baseline="0" dirty="0"/>
              <a:t>that will stay the same:</a:t>
            </a:r>
            <a:endParaRPr lang="en-US" dirty="0">
              <a:cs typeface="Calibri" panose="020F0502020204030204"/>
            </a:endParaRPr>
          </a:p>
          <a:p>
            <a:r>
              <a:rPr lang="en-US" dirty="0"/>
              <a:t>                •</a:t>
            </a:r>
            <a:r>
              <a:rPr lang="en-US" baseline="0" dirty="0"/>
              <a:t>Being able to spend time with immediate family members,</a:t>
            </a:r>
            <a:r>
              <a:rPr lang="en-US" dirty="0"/>
              <a:t> </a:t>
            </a:r>
            <a:endParaRPr lang="en-US" dirty="0">
              <a:cs typeface="Calibri" panose="020F0502020204030204"/>
            </a:endParaRPr>
          </a:p>
          <a:p>
            <a:r>
              <a:rPr lang="en-US" dirty="0"/>
              <a:t>                •Riding </a:t>
            </a:r>
            <a:r>
              <a:rPr lang="en-US" baseline="0" dirty="0"/>
              <a:t>bikes,</a:t>
            </a:r>
            <a:r>
              <a:rPr lang="en-US" dirty="0"/>
              <a:t> </a:t>
            </a:r>
            <a:endParaRPr lang="en-US" dirty="0">
              <a:cs typeface="Calibri" panose="020F0502020204030204"/>
            </a:endParaRPr>
          </a:p>
          <a:p>
            <a:r>
              <a:rPr lang="en-US" dirty="0"/>
              <a:t>                •Having </a:t>
            </a:r>
            <a:r>
              <a:rPr lang="en-US" baseline="0" dirty="0"/>
              <a:t>outside time,</a:t>
            </a:r>
            <a:r>
              <a:rPr lang="en-US" dirty="0"/>
              <a:t> </a:t>
            </a:r>
            <a:endParaRPr lang="en-US" dirty="0">
              <a:cs typeface="Calibri" panose="020F0502020204030204"/>
            </a:endParaRPr>
          </a:p>
          <a:p>
            <a:r>
              <a:rPr lang="en-US" dirty="0"/>
              <a:t>                •Having </a:t>
            </a:r>
            <a:r>
              <a:rPr lang="en-US" baseline="0" dirty="0"/>
              <a:t>phone/video calls with friends and/or family members outside of the home,</a:t>
            </a:r>
            <a:r>
              <a:rPr lang="en-US" dirty="0"/>
              <a:t> </a:t>
            </a:r>
            <a:endParaRPr lang="en-US" dirty="0">
              <a:cs typeface="Calibri" panose="020F0502020204030204"/>
            </a:endParaRPr>
          </a:p>
          <a:p>
            <a:r>
              <a:rPr lang="en-US" dirty="0"/>
              <a:t>                •Other </a:t>
            </a:r>
            <a:r>
              <a:rPr lang="en-US" baseline="0" dirty="0"/>
              <a:t>norms that the family may have created during quarantine that will carry into post-quarantine</a:t>
            </a:r>
            <a:r>
              <a:rPr lang="en-US" dirty="0"/>
              <a:t> (e.g. family game nights, family walks, </a:t>
            </a:r>
            <a:r>
              <a:rPr lang="en-US" dirty="0" err="1"/>
              <a:t>etc</a:t>
            </a:r>
            <a:r>
              <a:rPr lang="en-US" dirty="0"/>
              <a:t>…).</a:t>
            </a:r>
            <a:endParaRPr lang="en-US" dirty="0">
              <a:cs typeface="Calibri" panose="020F0502020204030204"/>
            </a:endParaRPr>
          </a:p>
          <a:p>
            <a:r>
              <a:rPr lang="en-US" dirty="0"/>
              <a:t>         •What else will stay the same for your household?</a:t>
            </a:r>
            <a:endParaRPr lang="en-US" dirty="0">
              <a:cs typeface="Calibri" panose="020F0502020204030204"/>
            </a:endParaRPr>
          </a:p>
          <a:p>
            <a:r>
              <a:rPr lang="en-US" dirty="0"/>
              <a:t>                •Focus on household routines – maintaining chore charts, reward charts (if in place), family time, family game nights, </a:t>
            </a:r>
            <a:r>
              <a:rPr lang="en-US" dirty="0" err="1"/>
              <a:t>etc</a:t>
            </a:r>
            <a:r>
              <a:rPr lang="en-US" dirty="0"/>
              <a:t>…</a:t>
            </a:r>
            <a:endParaRPr lang="en-US" dirty="0">
              <a:cs typeface="Calibri"/>
            </a:endParaRPr>
          </a:p>
          <a:p>
            <a:r>
              <a:rPr lang="en-US" dirty="0"/>
              <a:t>                •Family rules/rituals – still celebrating birthdays and big occasions, bedtime routines, meals, shared activities like baking, video games, sports, </a:t>
            </a:r>
            <a:r>
              <a:rPr lang="en-US" dirty="0" err="1"/>
              <a:t>etc</a:t>
            </a:r>
            <a:r>
              <a:rPr lang="en-US" dirty="0"/>
              <a:t>…</a:t>
            </a:r>
            <a:endParaRPr lang="en-US" dirty="0">
              <a:cs typeface="Calibri" panose="020F0502020204030204"/>
            </a:endParaRPr>
          </a:p>
          <a:p>
            <a:r>
              <a:rPr lang="en-US" dirty="0"/>
              <a:t>          •The above are what we call the “knowns” in a child’s life in the “new normal.”</a:t>
            </a:r>
            <a:endParaRPr lang="en-US" dirty="0">
              <a:cs typeface="Calibri"/>
            </a:endParaRPr>
          </a:p>
          <a:p>
            <a:endParaRPr lang="en-US" dirty="0">
              <a:cs typeface="Calibri"/>
            </a:endParaRPr>
          </a:p>
          <a:p>
            <a:pPr marL="171450"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A8145D3D-E143-FB45-A2CC-D7331558FD38}" type="slidenum">
              <a:rPr lang="en-US" smtClean="0"/>
              <a:t>7</a:t>
            </a:fld>
            <a:endParaRPr lang="en-US"/>
          </a:p>
        </p:txBody>
      </p:sp>
    </p:spTree>
    <p:extLst>
      <p:ext uri="{BB962C8B-B14F-4D97-AF65-F5344CB8AC3E}">
        <p14:creationId xmlns:p14="http://schemas.microsoft.com/office/powerpoint/2010/main" val="77775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Boundaries =</a:t>
            </a:r>
            <a:r>
              <a:rPr lang="en-US" baseline="0" dirty="0">
                <a:latin typeface="Arial" panose="020B0604020202020204" pitchFamily="34" charset="0"/>
                <a:cs typeface="Arial" panose="020B0604020202020204" pitchFamily="34" charset="0"/>
              </a:rPr>
              <a:t> the lines between behaviors we are “ok” with and things we are not “ok” with</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It’s important for children to know their own boundaries which is knowing what they’re ready/not ready for.</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Help children to understand what your boundaries for them are too.</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Use clear, concise, and simple language.</a:t>
            </a:r>
          </a:p>
          <a:p>
            <a:pPr marL="628650" lvl="1"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Teaching children how to maintain physical boundaries during post-quarantine COVID-19 times</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Physical boundaries include practicing social distancing guidelines of staying 6 feet apart from friends.</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Discuss wearing a mask in public it can be difficult for children to wear a mask in public</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Help children to associate the mask with their favorite community health worker or superhero</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Allow child to pick out the mask – fabric masks can be worn over N95 and KN95 masks too for extra protection</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Socializing in smaller groups of people</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Prepare children for playing with only 1-2 friends at a time rather than a group, depending upon your boundary</a:t>
            </a:r>
          </a:p>
          <a:p>
            <a:pPr marL="171450" lvl="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Limitations to boundaries:</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Can become confusing to children</a:t>
            </a:r>
          </a:p>
          <a:p>
            <a:pPr marL="342900"/>
            <a:r>
              <a:rPr lang="en-US" dirty="0"/>
              <a:t>   •   Children may need to be reminded of boundaries repeatedly</a:t>
            </a:r>
            <a:endParaRPr lang="en-US" dirty="0">
              <a:latin typeface="Arial"/>
              <a:cs typeface="Arial"/>
            </a:endParaRPr>
          </a:p>
          <a:p>
            <a:pPr lvl="1"/>
            <a:r>
              <a:rPr lang="en-US" dirty="0"/>
              <a:t>   •   Get on the child’s level when delivering the message (e.g. bend down and look child in the eyes).</a:t>
            </a:r>
            <a:endParaRPr lang="en-US" dirty="0">
              <a:cs typeface="Calibri" panose="020F0502020204030204"/>
            </a:endParaRPr>
          </a:p>
          <a:p>
            <a:pPr lvl="1"/>
            <a:r>
              <a:rPr lang="en-US" dirty="0"/>
              <a:t>   •   Having and maintaining eye contact with a child while speaking with them ensures you have their attention.</a:t>
            </a:r>
            <a:endParaRPr lang="en-US" dirty="0">
              <a:cs typeface="Calibri" panose="020F0502020204030204"/>
            </a:endParaRPr>
          </a:p>
          <a:p>
            <a:pPr marL="628650" lvl="1" indent="-171450">
              <a:buFont typeface="Arial" panose="020B0604020202020204" pitchFamily="34" charset="0"/>
              <a:buChar char="•"/>
            </a:pPr>
            <a:r>
              <a:rPr lang="en-US" baseline="0" dirty="0">
                <a:latin typeface="Arial"/>
                <a:cs typeface="Arial"/>
              </a:rPr>
              <a:t>Remember to use clear, simple language when stating boundaries</a:t>
            </a:r>
          </a:p>
          <a:p>
            <a:pPr marL="628650" lvl="1" indent="-171450">
              <a:buFont typeface="Arial" panose="020B0604020202020204" pitchFamily="34" charset="0"/>
              <a:buChar char="•"/>
            </a:pPr>
            <a:r>
              <a:rPr lang="en-US" dirty="0">
                <a:latin typeface="Arial"/>
                <a:cs typeface="Arial"/>
              </a:rPr>
              <a:t>    For example: Right now, it is safer for you to only play with Bailey instead of the entire group.</a:t>
            </a:r>
          </a:p>
          <a:p>
            <a:pPr marL="628650" lvl="1" indent="-171450">
              <a:buFont typeface="Arial" panose="020B0604020202020204" pitchFamily="34" charset="0"/>
              <a:buChar char="•"/>
            </a:pPr>
            <a:r>
              <a:rPr lang="en-US" baseline="0" dirty="0">
                <a:latin typeface="Arial"/>
                <a:cs typeface="Arial"/>
              </a:rPr>
              <a:t>Discuss boundaries with children and how they feel about them</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This discussion won’t change the outcome.  It will help your child to feel heard and understood by you during this time.</a:t>
            </a:r>
          </a:p>
          <a:p>
            <a:pPr marL="171450" lvl="0"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8145D3D-E143-FB45-A2CC-D7331558FD38}" type="slidenum">
              <a:rPr lang="en-US" smtClean="0"/>
              <a:t>8</a:t>
            </a:fld>
            <a:endParaRPr lang="en-US"/>
          </a:p>
        </p:txBody>
      </p:sp>
    </p:spTree>
    <p:extLst>
      <p:ext uri="{BB962C8B-B14F-4D97-AF65-F5344CB8AC3E}">
        <p14:creationId xmlns:p14="http://schemas.microsoft.com/office/powerpoint/2010/main" val="143702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•Resuming</a:t>
            </a:r>
            <a:r>
              <a:rPr lang="en-US" baseline="0" dirty="0"/>
              <a:t> daily activities can produce stress/anxious thoughts for children.</a:t>
            </a:r>
            <a:r>
              <a:rPr lang="en-US" dirty="0"/>
              <a:t>  </a:t>
            </a:r>
          </a:p>
          <a:p>
            <a:r>
              <a:rPr lang="en-US" dirty="0"/>
              <a:t>        •</a:t>
            </a:r>
            <a:r>
              <a:rPr lang="en-US" baseline="0" dirty="0"/>
              <a:t>During quarantine, children have been safe with their families in a space where they feel “in control” of their surroundings.</a:t>
            </a:r>
            <a:r>
              <a:rPr lang="en-US" dirty="0"/>
              <a:t> </a:t>
            </a:r>
            <a:r>
              <a:rPr lang="en-US" baseline="0" dirty="0"/>
              <a:t> When resuming daily activities with COVID-19 still present, this can be</a:t>
            </a:r>
            <a:r>
              <a:rPr lang="en-US" dirty="0"/>
              <a:t> </a:t>
            </a:r>
            <a:r>
              <a:rPr lang="en-US" baseline="0" dirty="0"/>
              <a:t>scary for children.</a:t>
            </a:r>
            <a:r>
              <a:rPr lang="en-US" dirty="0"/>
              <a:t> </a:t>
            </a:r>
            <a:endParaRPr lang="en-US" dirty="0">
              <a:cs typeface="Calibri" panose="020F0502020204030204"/>
            </a:endParaRPr>
          </a:p>
          <a:p>
            <a:r>
              <a:rPr lang="en-US" dirty="0"/>
              <a:t>        •Resuming daily activities:</a:t>
            </a:r>
            <a:endParaRPr lang="en-US" dirty="0">
              <a:cs typeface="Calibri" panose="020F0502020204030204"/>
            </a:endParaRPr>
          </a:p>
          <a:p>
            <a:r>
              <a:rPr lang="en-US" dirty="0"/>
              <a:t>                •Explaining to children that a few more stores might be open</a:t>
            </a:r>
            <a:endParaRPr lang="en-US" dirty="0">
              <a:cs typeface="Calibri" panose="020F0502020204030204"/>
            </a:endParaRPr>
          </a:p>
          <a:p>
            <a:r>
              <a:rPr lang="en-US" dirty="0"/>
              <a:t>                •Explaining to children what has not changed which includes the focus on their safety</a:t>
            </a:r>
            <a:endParaRPr lang="en-US" dirty="0">
              <a:cs typeface="Calibri" panose="020F0502020204030204"/>
            </a:endParaRPr>
          </a:p>
          <a:p>
            <a:r>
              <a:rPr lang="en-US" dirty="0"/>
              <a:t>                  (For example: “Yes, more stores have opened.  We are still going to be wearing masks, washing our hands regularly, and practicing social                         	distancing from other people outside of the people we live with unless Mom and Dad say it’s okay.””</a:t>
            </a:r>
            <a:endParaRPr lang="en-US" dirty="0">
              <a:cs typeface="Calibri" panose="020F0502020204030204"/>
            </a:endParaRPr>
          </a:p>
          <a:p>
            <a:r>
              <a:rPr lang="en-US" dirty="0"/>
              <a:t>                 •Returning to school:</a:t>
            </a:r>
            <a:endParaRPr lang="en-US" dirty="0">
              <a:cs typeface="Calibri" panose="020F0502020204030204"/>
            </a:endParaRPr>
          </a:p>
          <a:p>
            <a:r>
              <a:rPr lang="en-US" dirty="0"/>
              <a:t>                          •Explaining to children that everyone’s goal is their safety.  All adults in their life are watching out for them.</a:t>
            </a:r>
            <a:endParaRPr lang="en-US" dirty="0">
              <a:cs typeface="Calibri" panose="020F0502020204030204"/>
            </a:endParaRPr>
          </a:p>
          <a:p>
            <a:r>
              <a:rPr lang="en-US" dirty="0"/>
              <a:t>                          •Discussing how school might look differently next year,</a:t>
            </a:r>
            <a:endParaRPr lang="en-US" dirty="0">
              <a:cs typeface="Calibri" panose="020F0502020204030204"/>
            </a:endParaRPr>
          </a:p>
          <a:p>
            <a:r>
              <a:rPr lang="en-US" dirty="0"/>
              <a:t>                          •Being up front with children and stating that parents do not know all of the answers yet about school.</a:t>
            </a:r>
            <a:endParaRPr lang="en-US" dirty="0">
              <a:cs typeface="Calibri" panose="020F0502020204030204"/>
            </a:endParaRPr>
          </a:p>
          <a:p>
            <a:r>
              <a:rPr lang="en-US" dirty="0"/>
              <a:t>                          •Letting children know updates about school in developmentally appropriate ways as information is released is important.</a:t>
            </a:r>
            <a:endParaRPr lang="en-US" dirty="0">
              <a:cs typeface="Calibri" panose="020F0502020204030204"/>
            </a:endParaRPr>
          </a:p>
          <a:p>
            <a:r>
              <a:rPr lang="en-US" dirty="0"/>
              <a:t>                          •You want them to hear the information from you before they hear it from friends.</a:t>
            </a:r>
            <a:endParaRPr lang="en-US" dirty="0">
              <a:cs typeface="Calibri" panose="020F0502020204030204"/>
            </a:endParaRPr>
          </a:p>
          <a:p>
            <a:r>
              <a:rPr lang="en-US" dirty="0"/>
              <a:t>                          •Ways to say this are:  “We understand hearing about these changes may be tough, and we are here to support you if you have any    			questions.  We heard from your school that  _____________ would be happening.  If anything changes, we will talk to you about it.”</a:t>
            </a:r>
            <a:endParaRPr lang="en-US" dirty="0">
              <a:cs typeface="Calibri" panose="020F0502020204030204"/>
            </a:endParaRPr>
          </a:p>
          <a:p>
            <a:pPr>
              <a:buFont typeface="Arial" panose="020B0604020202020204" pitchFamily="34" charset="0"/>
              <a:buChar char="•"/>
            </a:pPr>
            <a:endParaRPr lang="en-US" baseline="0" dirty="0"/>
          </a:p>
          <a:p>
            <a:pPr>
              <a:buFont typeface="Arial" panose="020B0604020202020204" pitchFamily="34" charset="0"/>
              <a:buChar char="•"/>
            </a:pPr>
            <a:r>
              <a:rPr lang="en-US" baseline="0" dirty="0"/>
              <a:t>When discussing any major change including resuming daily activities, returning to school, and parents returning to work, always highlight the following:</a:t>
            </a:r>
            <a:endParaRPr lang="en-US" dirty="0">
              <a:cs typeface="Calibri" panose="020F0502020204030204"/>
            </a:endParaRPr>
          </a:p>
          <a:p>
            <a:r>
              <a:rPr lang="en-US" dirty="0"/>
              <a:t>              •</a:t>
            </a:r>
            <a:r>
              <a:rPr lang="en-US" baseline="0" dirty="0"/>
              <a:t>What things will remain the same</a:t>
            </a:r>
            <a:endParaRPr lang="en-US" dirty="0">
              <a:cs typeface="Calibri" panose="020F0502020204030204"/>
            </a:endParaRPr>
          </a:p>
          <a:p>
            <a:r>
              <a:rPr lang="en-US" dirty="0"/>
              <a:t>              •</a:t>
            </a:r>
            <a:r>
              <a:rPr lang="en-US" baseline="0" dirty="0"/>
              <a:t>What things will change</a:t>
            </a:r>
            <a:endParaRPr lang="en-US" dirty="0">
              <a:cs typeface="Calibri" panose="020F0502020204030204"/>
            </a:endParaRPr>
          </a:p>
          <a:p>
            <a:r>
              <a:rPr lang="en-US" dirty="0"/>
              <a:t>              •</a:t>
            </a:r>
            <a:r>
              <a:rPr lang="en-US" baseline="0" dirty="0"/>
              <a:t>Highlight the positive aspects of what will change</a:t>
            </a:r>
            <a:r>
              <a:rPr lang="en-US" dirty="0"/>
              <a:t> </a:t>
            </a:r>
            <a:endParaRPr lang="en-US" dirty="0">
              <a:cs typeface="Calibri" panose="020F0502020204030204"/>
            </a:endParaRPr>
          </a:p>
          <a:p>
            <a:r>
              <a:rPr lang="en-US" dirty="0"/>
              <a:t>                     •For example:</a:t>
            </a:r>
            <a:r>
              <a:rPr lang="en-US" baseline="0" dirty="0"/>
              <a:t> Kids get to see their friends again, even if it’s in a different way</a:t>
            </a:r>
            <a:r>
              <a:rPr lang="en-US" dirty="0"/>
              <a:t>.</a:t>
            </a:r>
            <a:endParaRPr lang="en-US" dirty="0">
              <a:cs typeface="Calibri" panose="020F0502020204030204"/>
            </a:endParaRPr>
          </a:p>
          <a:p>
            <a:r>
              <a:rPr lang="en-US" dirty="0"/>
              <a:t>                     •For example: Kids will get to learn </a:t>
            </a:r>
            <a:r>
              <a:rPr lang="en-US" baseline="0" dirty="0"/>
              <a:t>new things at school</a:t>
            </a:r>
            <a:r>
              <a:rPr lang="en-US" dirty="0"/>
              <a:t>.</a:t>
            </a:r>
            <a:endParaRPr lang="en-US" dirty="0">
              <a:cs typeface="Calibri" panose="020F0502020204030204"/>
            </a:endParaRPr>
          </a:p>
          <a:p>
            <a:r>
              <a:rPr lang="en-US" dirty="0"/>
              <a:t>                     •For example: They will get to have new experiences with their friends and family.</a:t>
            </a:r>
            <a:endParaRPr lang="en-US" dirty="0">
              <a:cs typeface="Calibri" panose="020F0502020204030204"/>
            </a:endParaRPr>
          </a:p>
          <a:p>
            <a:r>
              <a:rPr lang="en-US" dirty="0"/>
              <a:t>                     •For example: They get to focus on what makes them happy while staying with their family.  </a:t>
            </a:r>
            <a:endParaRPr lang="en-US" dirty="0">
              <a:cs typeface="Calibri" panose="020F0502020204030204"/>
            </a:endParaRPr>
          </a:p>
          <a:p>
            <a:r>
              <a:rPr lang="en-US" dirty="0"/>
              <a:t>                     •Essentially, we are helping children to focus on the concept of gratitude throughout these uncertain times.</a:t>
            </a:r>
            <a:endParaRPr lang="en-US" dirty="0">
              <a:cs typeface="Calibri" panose="020F0502020204030204"/>
            </a:endParaRPr>
          </a:p>
          <a:p>
            <a:r>
              <a:rPr lang="en-US" dirty="0"/>
              <a:t>               •</a:t>
            </a:r>
            <a:r>
              <a:rPr lang="en-US" baseline="0" dirty="0"/>
              <a:t>Have an open conversation about the child’s worries</a:t>
            </a:r>
            <a:endParaRPr lang="en-US" dirty="0">
              <a:cs typeface="Calibri" panose="020F0502020204030204"/>
            </a:endParaRPr>
          </a:p>
          <a:p>
            <a:r>
              <a:rPr lang="en-US" dirty="0"/>
              <a:t>               •</a:t>
            </a:r>
            <a:r>
              <a:rPr lang="en-US" baseline="0" dirty="0"/>
              <a:t>Normalize anxiety for the child</a:t>
            </a:r>
            <a:r>
              <a:rPr lang="en-US" dirty="0"/>
              <a:t> </a:t>
            </a:r>
            <a:endParaRPr lang="en-US" dirty="0">
              <a:cs typeface="Calibri" panose="020F0502020204030204"/>
            </a:endParaRPr>
          </a:p>
          <a:p>
            <a:r>
              <a:rPr lang="en-US" dirty="0"/>
              <a:t>                     •For example: </a:t>
            </a:r>
            <a:r>
              <a:rPr lang="en-US" baseline="0" dirty="0"/>
              <a:t>“It’s natural to feel anxious.</a:t>
            </a:r>
            <a:r>
              <a:rPr lang="en-US" dirty="0"/>
              <a:t> </a:t>
            </a:r>
            <a:r>
              <a:rPr lang="en-US" baseline="0" dirty="0"/>
              <a:t> A lot of kids in your class may feel the same way</a:t>
            </a:r>
            <a:endParaRPr lang="en-US" dirty="0">
              <a:cs typeface="Calibri" panose="020F0502020204030204"/>
            </a:endParaRPr>
          </a:p>
          <a:p>
            <a:r>
              <a:rPr lang="en-US" dirty="0"/>
              <a:t>                •</a:t>
            </a:r>
            <a:r>
              <a:rPr lang="en-US" baseline="0" dirty="0"/>
              <a:t>Do not be afraid to tell kids the truth.</a:t>
            </a:r>
            <a:r>
              <a:rPr lang="en-US" dirty="0"/>
              <a:t> </a:t>
            </a:r>
            <a:r>
              <a:rPr lang="en-US" baseline="0" dirty="0"/>
              <a:t> It helps them cope with change more easily.</a:t>
            </a:r>
            <a:endParaRPr lang="en-US" dirty="0">
              <a:cs typeface="Calibri" panose="020F0502020204030204"/>
            </a:endParaRPr>
          </a:p>
          <a:p>
            <a:endParaRPr lang="en-US" baseline="0" dirty="0"/>
          </a:p>
          <a:p>
            <a:r>
              <a:rPr lang="en-US" baseline="0" dirty="0"/>
              <a:t>Example for parents returning to work…</a:t>
            </a:r>
            <a:r>
              <a:rPr lang="en-US" dirty="0"/>
              <a:t> </a:t>
            </a:r>
            <a:endParaRPr lang="en-US" dirty="0">
              <a:cs typeface="Calibri" panose="020F0502020204030204"/>
            </a:endParaRPr>
          </a:p>
          <a:p>
            <a:r>
              <a:rPr lang="en-US" dirty="0"/>
              <a:t>                      •“</a:t>
            </a:r>
            <a:r>
              <a:rPr lang="en-US" baseline="0" dirty="0"/>
              <a:t>You may feel worried about mom/dad going back to the office.</a:t>
            </a:r>
            <a:r>
              <a:rPr lang="en-US" dirty="0"/>
              <a:t> </a:t>
            </a:r>
            <a:r>
              <a:rPr lang="en-US" baseline="0" dirty="0"/>
              <a:t> Right now, mom/dad is doing everything we can to ensure we are safe including wearing a mask, washing our hands</a:t>
            </a:r>
            <a:r>
              <a:rPr lang="en-US" dirty="0"/>
              <a:t>  </a:t>
            </a:r>
            <a:r>
              <a:rPr lang="en-US" baseline="0" dirty="0"/>
              <a:t>regularly, and coughing/sneezing into our elbow.”</a:t>
            </a:r>
            <a:r>
              <a:rPr lang="en-US" dirty="0"/>
              <a:t>  </a:t>
            </a:r>
          </a:p>
          <a:p>
            <a:endParaRPr lang="en-US" dirty="0">
              <a:cs typeface="Calibri" panose="020F0502020204030204"/>
            </a:endParaRPr>
          </a:p>
          <a:p>
            <a:pPr>
              <a:buFont typeface="Arial" panose="020B0604020202020204" pitchFamily="34" charset="0"/>
              <a:buChar char="•"/>
            </a:pPr>
            <a:r>
              <a:rPr lang="en-US" baseline="0" dirty="0"/>
              <a:t>Health Safety discussion</a:t>
            </a:r>
            <a:r>
              <a:rPr lang="en-US" dirty="0"/>
              <a:t> </a:t>
            </a:r>
            <a:endParaRPr lang="en-US" dirty="0">
              <a:cs typeface="Calibri" panose="020F0502020204030204"/>
            </a:endParaRPr>
          </a:p>
          <a:p>
            <a:r>
              <a:rPr lang="en-US" dirty="0"/>
              <a:t>             •</a:t>
            </a:r>
            <a:r>
              <a:rPr lang="en-US" baseline="0" dirty="0"/>
              <a:t>Make the conversation less scary by making it a normal talk and finding ways to make it fun</a:t>
            </a:r>
            <a:endParaRPr lang="en-US" dirty="0">
              <a:cs typeface="Calibri" panose="020F0502020204030204"/>
            </a:endParaRPr>
          </a:p>
          <a:p>
            <a:r>
              <a:rPr lang="en-US" dirty="0"/>
              <a:t>             •For example: </a:t>
            </a:r>
            <a:r>
              <a:rPr lang="en-US" baseline="0" dirty="0"/>
              <a:t>Singing a child’s favorite song while washing hands, reading books or social stories about COVID-19</a:t>
            </a:r>
            <a:endParaRPr lang="en-US" dirty="0">
              <a:cs typeface="Calibri" panose="020F0502020204030204"/>
            </a:endParaRPr>
          </a:p>
          <a:p>
            <a:r>
              <a:rPr lang="en-US" dirty="0"/>
              <a:t>             •</a:t>
            </a:r>
            <a:r>
              <a:rPr lang="en-US" baseline="0" dirty="0"/>
              <a:t>Social story link:</a:t>
            </a:r>
            <a:r>
              <a:rPr lang="en-US" dirty="0"/>
              <a:t> </a:t>
            </a:r>
            <a:r>
              <a:rPr lang="en-US" baseline="0" dirty="0"/>
              <a:t> </a:t>
            </a:r>
            <a:r>
              <a:rPr lang="en-US" dirty="0">
                <a:hlinkClick r:id="rId3"/>
              </a:rPr>
              <a:t>https://alliedhealth.lsuhsc.edu/clinics/docs/CarolineConquersherCoronoaFears31820.pdf</a:t>
            </a:r>
            <a:endParaRPr lang="en-US" dirty="0">
              <a:cs typeface="Calibri" panose="020F0502020204030204"/>
            </a:endParaRPr>
          </a:p>
          <a:p>
            <a:r>
              <a:rPr lang="en-US" dirty="0"/>
              <a:t>             •</a:t>
            </a:r>
            <a:r>
              <a:rPr lang="en-US" baseline="0" dirty="0"/>
              <a:t>The social story is called Caroline Conquers Her Fears.</a:t>
            </a:r>
            <a:r>
              <a:rPr lang="en-US" dirty="0"/>
              <a:t> </a:t>
            </a:r>
            <a:r>
              <a:rPr lang="en-US" baseline="0" dirty="0"/>
              <a:t> It was written by 2 clinicians at LSU to help kids learn how to cope during a pandemic.</a:t>
            </a:r>
            <a:r>
              <a:rPr lang="en-US" dirty="0"/>
              <a:t> </a:t>
            </a:r>
            <a:r>
              <a:rPr lang="en-US" baseline="0" dirty="0"/>
              <a:t> Children enjoy reading stories where they can see the character doing things they do, especially when something is new to them (e.g. frequent handwashing).</a:t>
            </a:r>
            <a:endParaRPr lang="en-US" dirty="0">
              <a:cs typeface="Calibri" panose="020F0502020204030204"/>
            </a:endParaRPr>
          </a:p>
          <a:p>
            <a:r>
              <a:rPr lang="en-US" dirty="0"/>
              <a:t>             •</a:t>
            </a:r>
            <a:r>
              <a:rPr lang="en-US" baseline="0" dirty="0"/>
              <a:t>Offer reassurance –</a:t>
            </a:r>
            <a:r>
              <a:rPr lang="en-US" dirty="0"/>
              <a:t> remind and</a:t>
            </a:r>
            <a:r>
              <a:rPr lang="en-US" baseline="0" dirty="0"/>
              <a:t> discuss the safety measures that will be in place when resuming activities, including school, such as handwashing, wearing masks, sneezing into elbow, physical</a:t>
            </a:r>
            <a:r>
              <a:rPr lang="en-US" dirty="0"/>
              <a:t> </a:t>
            </a:r>
            <a:r>
              <a:rPr lang="en-US" baseline="0" dirty="0"/>
              <a:t>distancing, </a:t>
            </a:r>
            <a:r>
              <a:rPr lang="en-US" baseline="0" dirty="0" err="1"/>
              <a:t>etc</a:t>
            </a:r>
            <a:r>
              <a:rPr lang="en-US" baseline="0" dirty="0"/>
              <a:t>…</a:t>
            </a:r>
            <a:endParaRPr lang="en-US" dirty="0">
              <a:cs typeface="Calibri" panose="020F0502020204030204"/>
            </a:endParaRPr>
          </a:p>
          <a:p>
            <a:pPr marL="171450" indent="-171450">
              <a:buFont typeface="Arial" panose="020B0604020202020204" pitchFamily="34" charset="0"/>
              <a:buChar cha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A8145D3D-E143-FB45-A2CC-D7331558FD38}" type="slidenum">
              <a:rPr lang="en-US" smtClean="0"/>
              <a:t>9</a:t>
            </a:fld>
            <a:endParaRPr lang="en-US"/>
          </a:p>
        </p:txBody>
      </p:sp>
    </p:spTree>
    <p:extLst>
      <p:ext uri="{BB962C8B-B14F-4D97-AF65-F5344CB8AC3E}">
        <p14:creationId xmlns:p14="http://schemas.microsoft.com/office/powerpoint/2010/main" val="132339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Type insightful headline in sentence case | One line</a:t>
            </a:r>
          </a:p>
        </p:txBody>
      </p:sp>
      <p:sp>
        <p:nvSpPr>
          <p:cNvPr id="3" name="Content Placeholder 2"/>
          <p:cNvSpPr>
            <a:spLocks noGrp="1"/>
          </p:cNvSpPr>
          <p:nvPr>
            <p:ph idx="1" hasCustomPrompt="1"/>
          </p:nvPr>
        </p:nvSpPr>
        <p:spPr/>
        <p:txBody>
          <a:bodyPr/>
          <a:lstStyle>
            <a:lvl1pPr>
              <a:defRPr/>
            </a:lvl1pPr>
          </a:lstStyle>
          <a:p>
            <a:pPr lvl="0"/>
            <a:r>
              <a:rPr lang="en-US"/>
              <a:t>Click to type text. To change text formatting (approved color, size, bullets),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E3036-9110-45D5-B191-B287EAAC2A1B}" type="datetime1">
              <a:rPr lang="en-US" smtClean="0"/>
              <a:t>9/24/2020</a:t>
            </a:fld>
            <a:endParaRPr lang="en-US"/>
          </a:p>
        </p:txBody>
      </p:sp>
      <p:sp>
        <p:nvSpPr>
          <p:cNvPr id="5" name="Footer Placeholder 4"/>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6" name="Slide Number Placeholder 5"/>
          <p:cNvSpPr>
            <a:spLocks noGrp="1"/>
          </p:cNvSpPr>
          <p:nvPr>
            <p:ph type="sldNum" sz="quarter" idx="12"/>
          </p:nvPr>
        </p:nvSpPr>
        <p:spPr/>
        <p:txBody>
          <a:bodyPr/>
          <a:lstStyle/>
          <a:p>
            <a:fld id="{3310D8EA-3107-4873-B9AB-DD7D3E79053A}" type="slidenum">
              <a:rPr lang="en-US" smtClean="0"/>
              <a:t>‹#›</a:t>
            </a:fld>
            <a:endParaRPr lang="en-US"/>
          </a:p>
        </p:txBody>
      </p:sp>
      <p:sp>
        <p:nvSpPr>
          <p:cNvPr id="8"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Tree>
    <p:extLst>
      <p:ext uri="{BB962C8B-B14F-4D97-AF65-F5344CB8AC3E}">
        <p14:creationId xmlns:p14="http://schemas.microsoft.com/office/powerpoint/2010/main" val="316272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3 Column | Type insightful headline in sentence case | One line</a:t>
            </a:r>
          </a:p>
        </p:txBody>
      </p:sp>
      <p:sp>
        <p:nvSpPr>
          <p:cNvPr id="3" name="Date Placeholder 2"/>
          <p:cNvSpPr>
            <a:spLocks noGrp="1"/>
          </p:cNvSpPr>
          <p:nvPr>
            <p:ph type="dt" sz="half" idx="10"/>
          </p:nvPr>
        </p:nvSpPr>
        <p:spPr/>
        <p:txBody>
          <a:bodyPr/>
          <a:lstStyle/>
          <a:p>
            <a:fld id="{5200CF96-6241-4261-B390-D3AD1B6C9222}"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8" name="Text Placeholder 7"/>
          <p:cNvSpPr>
            <a:spLocks noGrp="1"/>
          </p:cNvSpPr>
          <p:nvPr>
            <p:ph type="body" sz="quarter" idx="14" hasCustomPrompt="1"/>
          </p:nvPr>
        </p:nvSpPr>
        <p:spPr>
          <a:xfrm>
            <a:off x="371475" y="1371598"/>
            <a:ext cx="274320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a:t>Header</a:t>
            </a:r>
          </a:p>
        </p:txBody>
      </p:sp>
      <p:sp>
        <p:nvSpPr>
          <p:cNvPr id="27" name="Text Placeholder 7"/>
          <p:cNvSpPr>
            <a:spLocks noGrp="1"/>
          </p:cNvSpPr>
          <p:nvPr>
            <p:ph type="body" sz="quarter" idx="15" hasCustomPrompt="1"/>
          </p:nvPr>
        </p:nvSpPr>
        <p:spPr>
          <a:xfrm>
            <a:off x="3252220" y="1371598"/>
            <a:ext cx="274320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6132964" y="1371598"/>
            <a:ext cx="2743200" cy="497681"/>
          </a:xfrm>
          <a:solidFill>
            <a:schemeClr val="accent4"/>
          </a:solidFill>
        </p:spPr>
        <p:txBody>
          <a:bodyPr lIns="102870" anchor="ctr"/>
          <a:lstStyle>
            <a:lvl1pPr>
              <a:lnSpc>
                <a:spcPct val="90000"/>
              </a:lnSpc>
              <a:spcBef>
                <a:spcPts val="0"/>
              </a:spcBef>
              <a:spcAft>
                <a:spcPts val="0"/>
              </a:spcAft>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71475" y="1869279"/>
            <a:ext cx="27432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32" name="Text Placeholder 7"/>
          <p:cNvSpPr>
            <a:spLocks noGrp="1"/>
          </p:cNvSpPr>
          <p:nvPr>
            <p:ph type="body" sz="quarter" idx="20" hasCustomPrompt="1"/>
          </p:nvPr>
        </p:nvSpPr>
        <p:spPr>
          <a:xfrm>
            <a:off x="3252220" y="1869279"/>
            <a:ext cx="27432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33" name="Text Placeholder 7"/>
          <p:cNvSpPr>
            <a:spLocks noGrp="1"/>
          </p:cNvSpPr>
          <p:nvPr>
            <p:ph type="body" sz="quarter" idx="21" hasCustomPrompt="1"/>
          </p:nvPr>
        </p:nvSpPr>
        <p:spPr>
          <a:xfrm>
            <a:off x="6132964" y="1869279"/>
            <a:ext cx="27432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Tree>
    <p:extLst>
      <p:ext uri="{BB962C8B-B14F-4D97-AF65-F5344CB8AC3E}">
        <p14:creationId xmlns:p14="http://schemas.microsoft.com/office/powerpoint/2010/main" val="6328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2 Column | Type insightful headline in sentence case | One line</a:t>
            </a:r>
          </a:p>
        </p:txBody>
      </p:sp>
      <p:sp>
        <p:nvSpPr>
          <p:cNvPr id="3" name="Date Placeholder 2"/>
          <p:cNvSpPr>
            <a:spLocks noGrp="1"/>
          </p:cNvSpPr>
          <p:nvPr>
            <p:ph type="dt" sz="half" idx="10"/>
          </p:nvPr>
        </p:nvSpPr>
        <p:spPr/>
        <p:txBody>
          <a:bodyPr/>
          <a:lstStyle/>
          <a:p>
            <a:fld id="{9BDE775B-24B6-4B7D-A073-C5F38163A3AB}"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8" name="Text Placeholder 7"/>
          <p:cNvSpPr>
            <a:spLocks noGrp="1"/>
          </p:cNvSpPr>
          <p:nvPr>
            <p:ph type="body" sz="quarter" idx="14" hasCustomPrompt="1"/>
          </p:nvPr>
        </p:nvSpPr>
        <p:spPr>
          <a:xfrm>
            <a:off x="371474" y="1371601"/>
            <a:ext cx="411480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4735284" y="1371598"/>
            <a:ext cx="411480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71474" y="1869279"/>
            <a:ext cx="41148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33" name="Text Placeholder 7"/>
          <p:cNvSpPr>
            <a:spLocks noGrp="1"/>
          </p:cNvSpPr>
          <p:nvPr>
            <p:ph type="body" sz="quarter" idx="21" hasCustomPrompt="1"/>
          </p:nvPr>
        </p:nvSpPr>
        <p:spPr>
          <a:xfrm>
            <a:off x="4735284" y="1869279"/>
            <a:ext cx="41148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Tree>
    <p:extLst>
      <p:ext uri="{BB962C8B-B14F-4D97-AF65-F5344CB8AC3E}">
        <p14:creationId xmlns:p14="http://schemas.microsoft.com/office/powerpoint/2010/main" val="41518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hoto w/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2 Photo | Type insightful headline in sentence case | One line</a:t>
            </a:r>
          </a:p>
        </p:txBody>
      </p:sp>
      <p:sp>
        <p:nvSpPr>
          <p:cNvPr id="3" name="Date Placeholder 2"/>
          <p:cNvSpPr>
            <a:spLocks noGrp="1"/>
          </p:cNvSpPr>
          <p:nvPr>
            <p:ph type="dt" sz="half" idx="10"/>
          </p:nvPr>
        </p:nvSpPr>
        <p:spPr/>
        <p:txBody>
          <a:bodyPr/>
          <a:lstStyle/>
          <a:p>
            <a:fld id="{882E0969-9B4F-40B4-86A5-AB247D169305}"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15" name="Picture Placeholder 8"/>
          <p:cNvSpPr>
            <a:spLocks noGrp="1"/>
          </p:cNvSpPr>
          <p:nvPr>
            <p:ph type="pic" sz="quarter" idx="23"/>
          </p:nvPr>
        </p:nvSpPr>
        <p:spPr>
          <a:xfrm>
            <a:off x="393247" y="1371600"/>
            <a:ext cx="4178753"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16" name="Text Placeholder 7"/>
          <p:cNvSpPr>
            <a:spLocks noGrp="1"/>
          </p:cNvSpPr>
          <p:nvPr>
            <p:ph type="body" sz="quarter" idx="24" hasCustomPrompt="1"/>
          </p:nvPr>
        </p:nvSpPr>
        <p:spPr>
          <a:xfrm>
            <a:off x="1883228" y="3352800"/>
            <a:ext cx="2688771" cy="1076325"/>
          </a:xfrm>
          <a:solidFill>
            <a:schemeClr val="accent2"/>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a:t>Type caption here | Remove if not needed</a:t>
            </a:r>
          </a:p>
        </p:txBody>
      </p:sp>
      <p:sp>
        <p:nvSpPr>
          <p:cNvPr id="17" name="Picture Placeholder 8"/>
          <p:cNvSpPr>
            <a:spLocks noGrp="1"/>
          </p:cNvSpPr>
          <p:nvPr>
            <p:ph type="pic" sz="quarter" idx="25"/>
          </p:nvPr>
        </p:nvSpPr>
        <p:spPr>
          <a:xfrm>
            <a:off x="4572000" y="1371600"/>
            <a:ext cx="4286250"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18" name="Text Placeholder 7"/>
          <p:cNvSpPr>
            <a:spLocks noGrp="1"/>
          </p:cNvSpPr>
          <p:nvPr>
            <p:ph type="body" sz="quarter" idx="26" hasCustomPrompt="1"/>
          </p:nvPr>
        </p:nvSpPr>
        <p:spPr>
          <a:xfrm>
            <a:off x="6169914" y="3352800"/>
            <a:ext cx="2688336" cy="1076325"/>
          </a:xfrm>
          <a:solidFill>
            <a:schemeClr val="accent4"/>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a:t>Type caption here | Remove if not needed</a:t>
            </a:r>
          </a:p>
        </p:txBody>
      </p:sp>
      <p:sp>
        <p:nvSpPr>
          <p:cNvPr id="11" name="Rectangle 10">
            <a:extLst>
              <a:ext uri="{FF2B5EF4-FFF2-40B4-BE49-F238E27FC236}">
                <a16:creationId xmlns:a16="http://schemas.microsoft.com/office/drawing/2014/main" id="{BEE817BE-EAFE-488D-818F-3A834185D3B9}"/>
              </a:ext>
            </a:extLst>
          </p:cNvPr>
          <p:cNvSpPr/>
          <p:nvPr userDrawn="1"/>
        </p:nvSpPr>
        <p:spPr bwMode="gray">
          <a:xfrm>
            <a:off x="9194101" y="-4420"/>
            <a:ext cx="1638301" cy="51435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l"/>
            <a:r>
              <a:rPr lang="en-US" sz="110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192439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hoto w/Caption">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385763" y="1371600"/>
            <a:ext cx="2832354"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2" name="Title 1"/>
          <p:cNvSpPr>
            <a:spLocks noGrp="1"/>
          </p:cNvSpPr>
          <p:nvPr>
            <p:ph type="title" hasCustomPrompt="1"/>
          </p:nvPr>
        </p:nvSpPr>
        <p:spPr/>
        <p:txBody>
          <a:bodyPr/>
          <a:lstStyle>
            <a:lvl1pPr>
              <a:defRPr/>
            </a:lvl1pPr>
          </a:lstStyle>
          <a:p>
            <a:r>
              <a:rPr lang="en-US"/>
              <a:t>3 Photo | Type insightful headline in sentence case | One line</a:t>
            </a:r>
          </a:p>
        </p:txBody>
      </p:sp>
      <p:sp>
        <p:nvSpPr>
          <p:cNvPr id="3" name="Date Placeholder 2"/>
          <p:cNvSpPr>
            <a:spLocks noGrp="1"/>
          </p:cNvSpPr>
          <p:nvPr>
            <p:ph type="dt" sz="half" idx="10"/>
          </p:nvPr>
        </p:nvSpPr>
        <p:spPr/>
        <p:txBody>
          <a:bodyPr/>
          <a:lstStyle/>
          <a:p>
            <a:fld id="{C7EE48EB-04EC-459B-B95A-08732F6BD72D}"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8" name="Text Placeholder 7"/>
          <p:cNvSpPr>
            <a:spLocks noGrp="1"/>
          </p:cNvSpPr>
          <p:nvPr>
            <p:ph type="body" sz="quarter" idx="14" hasCustomPrompt="1"/>
          </p:nvPr>
        </p:nvSpPr>
        <p:spPr>
          <a:xfrm>
            <a:off x="1653241" y="2905293"/>
            <a:ext cx="1558019" cy="1523832"/>
          </a:xfrm>
          <a:solidFill>
            <a:schemeClr val="tx1"/>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a:t>Type caption here | Remove if not needed</a:t>
            </a:r>
          </a:p>
        </p:txBody>
      </p:sp>
      <p:sp>
        <p:nvSpPr>
          <p:cNvPr id="15" name="Picture Placeholder 8"/>
          <p:cNvSpPr>
            <a:spLocks noGrp="1"/>
          </p:cNvSpPr>
          <p:nvPr>
            <p:ph type="pic" sz="quarter" idx="23"/>
          </p:nvPr>
        </p:nvSpPr>
        <p:spPr>
          <a:xfrm>
            <a:off x="3214799" y="1371600"/>
            <a:ext cx="2832354"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16" name="Text Placeholder 7"/>
          <p:cNvSpPr>
            <a:spLocks noGrp="1"/>
          </p:cNvSpPr>
          <p:nvPr>
            <p:ph type="body" sz="quarter" idx="24" hasCustomPrompt="1"/>
          </p:nvPr>
        </p:nvSpPr>
        <p:spPr>
          <a:xfrm>
            <a:off x="4489134" y="2905293"/>
            <a:ext cx="1558019" cy="1523832"/>
          </a:xfrm>
          <a:solidFill>
            <a:schemeClr val="accent2"/>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a:t>Type caption here | Remove if not needed</a:t>
            </a:r>
          </a:p>
        </p:txBody>
      </p:sp>
      <p:sp>
        <p:nvSpPr>
          <p:cNvPr id="17" name="Picture Placeholder 8"/>
          <p:cNvSpPr>
            <a:spLocks noGrp="1"/>
          </p:cNvSpPr>
          <p:nvPr>
            <p:ph type="pic" sz="quarter" idx="25"/>
          </p:nvPr>
        </p:nvSpPr>
        <p:spPr>
          <a:xfrm>
            <a:off x="6050554" y="1376531"/>
            <a:ext cx="2832354"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18" name="Text Placeholder 7"/>
          <p:cNvSpPr>
            <a:spLocks noGrp="1"/>
          </p:cNvSpPr>
          <p:nvPr>
            <p:ph type="body" sz="quarter" idx="26" hasCustomPrompt="1"/>
          </p:nvPr>
        </p:nvSpPr>
        <p:spPr>
          <a:xfrm>
            <a:off x="7324889" y="2905293"/>
            <a:ext cx="1558019" cy="1523832"/>
          </a:xfrm>
          <a:solidFill>
            <a:schemeClr val="accent4"/>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a:t>Type caption here | Remove if not needed</a:t>
            </a:r>
          </a:p>
        </p:txBody>
      </p:sp>
    </p:spTree>
    <p:extLst>
      <p:ext uri="{BB962C8B-B14F-4D97-AF65-F5344CB8AC3E}">
        <p14:creationId xmlns:p14="http://schemas.microsoft.com/office/powerpoint/2010/main" val="378141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hoto w/Caption">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385762" y="1371601"/>
            <a:ext cx="2114550"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2" name="Title 1"/>
          <p:cNvSpPr>
            <a:spLocks noGrp="1"/>
          </p:cNvSpPr>
          <p:nvPr>
            <p:ph type="title" hasCustomPrompt="1"/>
          </p:nvPr>
        </p:nvSpPr>
        <p:spPr/>
        <p:txBody>
          <a:bodyPr/>
          <a:lstStyle>
            <a:lvl1pPr>
              <a:defRPr/>
            </a:lvl1pPr>
          </a:lstStyle>
          <a:p>
            <a:r>
              <a:rPr lang="en-US"/>
              <a:t>4 Photo | Type insightful headline in sentence case | One line</a:t>
            </a:r>
          </a:p>
        </p:txBody>
      </p:sp>
      <p:sp>
        <p:nvSpPr>
          <p:cNvPr id="3" name="Date Placeholder 2"/>
          <p:cNvSpPr>
            <a:spLocks noGrp="1"/>
          </p:cNvSpPr>
          <p:nvPr>
            <p:ph type="dt" sz="half" idx="10"/>
          </p:nvPr>
        </p:nvSpPr>
        <p:spPr/>
        <p:txBody>
          <a:bodyPr/>
          <a:lstStyle/>
          <a:p>
            <a:fld id="{8A144952-4DAA-4D24-A756-8B9334D1FB7F}"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15" name="Picture Placeholder 8"/>
          <p:cNvSpPr>
            <a:spLocks noGrp="1"/>
          </p:cNvSpPr>
          <p:nvPr>
            <p:ph type="pic" sz="quarter" idx="23"/>
          </p:nvPr>
        </p:nvSpPr>
        <p:spPr>
          <a:xfrm>
            <a:off x="2500313" y="1371601"/>
            <a:ext cx="2118122"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17" name="Picture Placeholder 8"/>
          <p:cNvSpPr>
            <a:spLocks noGrp="1"/>
          </p:cNvSpPr>
          <p:nvPr>
            <p:ph type="pic" sz="quarter" idx="25"/>
          </p:nvPr>
        </p:nvSpPr>
        <p:spPr>
          <a:xfrm>
            <a:off x="4618434" y="1369898"/>
            <a:ext cx="2116336"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13" name="Picture Placeholder 8"/>
          <p:cNvSpPr>
            <a:spLocks noGrp="1"/>
          </p:cNvSpPr>
          <p:nvPr>
            <p:ph type="pic" sz="quarter" idx="27"/>
          </p:nvPr>
        </p:nvSpPr>
        <p:spPr>
          <a:xfrm>
            <a:off x="6732985" y="1369898"/>
            <a:ext cx="2125266"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8" name="Text Placeholder 7"/>
          <p:cNvSpPr>
            <a:spLocks noGrp="1"/>
          </p:cNvSpPr>
          <p:nvPr>
            <p:ph type="body" sz="quarter" idx="14" hasCustomPrompt="1"/>
          </p:nvPr>
        </p:nvSpPr>
        <p:spPr>
          <a:xfrm>
            <a:off x="1404257" y="2228850"/>
            <a:ext cx="1096055" cy="1079556"/>
          </a:xfrm>
          <a:solidFill>
            <a:schemeClr val="tx1"/>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a:t>Type caption </a:t>
            </a:r>
            <a:r>
              <a:rPr lang="en-US" err="1"/>
              <a:t>here|Remove</a:t>
            </a:r>
            <a:r>
              <a:rPr lang="en-US"/>
              <a:t> if not needed</a:t>
            </a:r>
          </a:p>
        </p:txBody>
      </p:sp>
      <p:sp>
        <p:nvSpPr>
          <p:cNvPr id="16" name="Text Placeholder 7"/>
          <p:cNvSpPr>
            <a:spLocks noGrp="1"/>
          </p:cNvSpPr>
          <p:nvPr>
            <p:ph type="body" sz="quarter" idx="24" hasCustomPrompt="1"/>
          </p:nvPr>
        </p:nvSpPr>
        <p:spPr>
          <a:xfrm>
            <a:off x="3522379" y="2228850"/>
            <a:ext cx="1096055" cy="1079556"/>
          </a:xfrm>
          <a:solidFill>
            <a:schemeClr val="accent2"/>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a:t>Type caption </a:t>
            </a:r>
            <a:r>
              <a:rPr lang="en-US" err="1"/>
              <a:t>here|Remove</a:t>
            </a:r>
            <a:r>
              <a:rPr lang="en-US"/>
              <a:t> if not needed</a:t>
            </a:r>
          </a:p>
        </p:txBody>
      </p:sp>
      <p:sp>
        <p:nvSpPr>
          <p:cNvPr id="18" name="Text Placeholder 7"/>
          <p:cNvSpPr>
            <a:spLocks noGrp="1"/>
          </p:cNvSpPr>
          <p:nvPr>
            <p:ph type="body" sz="quarter" idx="26" hasCustomPrompt="1"/>
          </p:nvPr>
        </p:nvSpPr>
        <p:spPr>
          <a:xfrm>
            <a:off x="5638714" y="2228850"/>
            <a:ext cx="1096055" cy="1079556"/>
          </a:xfrm>
          <a:solidFill>
            <a:schemeClr val="accent4"/>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a:t>Type caption </a:t>
            </a:r>
            <a:r>
              <a:rPr lang="en-US" err="1"/>
              <a:t>here|Remove</a:t>
            </a:r>
            <a:r>
              <a:rPr lang="en-US"/>
              <a:t> if not needed</a:t>
            </a:r>
          </a:p>
        </p:txBody>
      </p:sp>
      <p:sp>
        <p:nvSpPr>
          <p:cNvPr id="14" name="Text Placeholder 7"/>
          <p:cNvSpPr>
            <a:spLocks noGrp="1"/>
          </p:cNvSpPr>
          <p:nvPr>
            <p:ph type="body" sz="quarter" idx="28" hasCustomPrompt="1"/>
          </p:nvPr>
        </p:nvSpPr>
        <p:spPr>
          <a:xfrm>
            <a:off x="7762195" y="2228850"/>
            <a:ext cx="1096055" cy="1079556"/>
          </a:xfrm>
          <a:solidFill>
            <a:srgbClr val="A22B38"/>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a:t>Type caption </a:t>
            </a:r>
            <a:r>
              <a:rPr lang="en-US" err="1"/>
              <a:t>here|Remove</a:t>
            </a:r>
            <a:r>
              <a:rPr lang="en-US"/>
              <a:t> if not needed</a:t>
            </a:r>
          </a:p>
        </p:txBody>
      </p:sp>
      <p:sp>
        <p:nvSpPr>
          <p:cNvPr id="19" name="Rectangle 18">
            <a:extLst>
              <a:ext uri="{FF2B5EF4-FFF2-40B4-BE49-F238E27FC236}">
                <a16:creationId xmlns:a16="http://schemas.microsoft.com/office/drawing/2014/main" id="{788C153F-3CBA-4181-B037-6B310FABB909}"/>
              </a:ext>
            </a:extLst>
          </p:cNvPr>
          <p:cNvSpPr/>
          <p:nvPr userDrawn="1"/>
        </p:nvSpPr>
        <p:spPr bwMode="gray">
          <a:xfrm>
            <a:off x="9194101" y="-4420"/>
            <a:ext cx="1638301" cy="51435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l"/>
            <a:r>
              <a:rPr lang="en-US" sz="110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80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Photo w/Caption">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385762"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2" name="Title 1"/>
          <p:cNvSpPr>
            <a:spLocks noGrp="1"/>
          </p:cNvSpPr>
          <p:nvPr>
            <p:ph type="title" hasCustomPrompt="1"/>
          </p:nvPr>
        </p:nvSpPr>
        <p:spPr/>
        <p:txBody>
          <a:bodyPr/>
          <a:lstStyle>
            <a:lvl1pPr>
              <a:defRPr/>
            </a:lvl1pPr>
          </a:lstStyle>
          <a:p>
            <a:r>
              <a:rPr lang="en-US"/>
              <a:t>5 Photo | Type insightful headline in sentence case | One line</a:t>
            </a:r>
          </a:p>
        </p:txBody>
      </p:sp>
      <p:sp>
        <p:nvSpPr>
          <p:cNvPr id="3" name="Date Placeholder 2"/>
          <p:cNvSpPr>
            <a:spLocks noGrp="1"/>
          </p:cNvSpPr>
          <p:nvPr>
            <p:ph type="dt" sz="half" idx="10"/>
          </p:nvPr>
        </p:nvSpPr>
        <p:spPr/>
        <p:txBody>
          <a:bodyPr/>
          <a:lstStyle/>
          <a:p>
            <a:fld id="{942EF639-902A-4F45-90C1-6BBAC07C47BC}"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15" name="Picture Placeholder 8"/>
          <p:cNvSpPr>
            <a:spLocks noGrp="1"/>
          </p:cNvSpPr>
          <p:nvPr>
            <p:ph type="pic" sz="quarter" idx="23"/>
          </p:nvPr>
        </p:nvSpPr>
        <p:spPr>
          <a:xfrm>
            <a:off x="2082842"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17" name="Picture Placeholder 8"/>
          <p:cNvSpPr>
            <a:spLocks noGrp="1"/>
          </p:cNvSpPr>
          <p:nvPr>
            <p:ph type="pic" sz="quarter" idx="25"/>
          </p:nvPr>
        </p:nvSpPr>
        <p:spPr>
          <a:xfrm>
            <a:off x="3779921" y="1369899"/>
            <a:ext cx="1680210" cy="1480606"/>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13" name="Picture Placeholder 8"/>
          <p:cNvSpPr>
            <a:spLocks noGrp="1"/>
          </p:cNvSpPr>
          <p:nvPr>
            <p:ph type="pic" sz="quarter" idx="27"/>
          </p:nvPr>
        </p:nvSpPr>
        <p:spPr>
          <a:xfrm>
            <a:off x="5477001"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19" name="Picture Placeholder 8"/>
          <p:cNvSpPr>
            <a:spLocks noGrp="1"/>
          </p:cNvSpPr>
          <p:nvPr>
            <p:ph type="pic" sz="quarter" idx="29"/>
          </p:nvPr>
        </p:nvSpPr>
        <p:spPr>
          <a:xfrm>
            <a:off x="7174081"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p>
        </p:txBody>
      </p:sp>
      <p:sp>
        <p:nvSpPr>
          <p:cNvPr id="8" name="Text Placeholder 7"/>
          <p:cNvSpPr>
            <a:spLocks noGrp="1"/>
          </p:cNvSpPr>
          <p:nvPr>
            <p:ph type="body" sz="quarter" idx="14" hasCustomPrompt="1"/>
          </p:nvPr>
        </p:nvSpPr>
        <p:spPr>
          <a:xfrm>
            <a:off x="1228452" y="2025592"/>
            <a:ext cx="837520" cy="824912"/>
          </a:xfrm>
          <a:solidFill>
            <a:schemeClr val="tx1"/>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a:t>Type cap-</a:t>
            </a:r>
            <a:r>
              <a:rPr lang="en-US" err="1"/>
              <a:t>tion</a:t>
            </a:r>
            <a:r>
              <a:rPr lang="en-US"/>
              <a:t> here | Remove if not needed</a:t>
            </a:r>
          </a:p>
        </p:txBody>
      </p:sp>
      <p:sp>
        <p:nvSpPr>
          <p:cNvPr id="16" name="Text Placeholder 7"/>
          <p:cNvSpPr>
            <a:spLocks noGrp="1"/>
          </p:cNvSpPr>
          <p:nvPr>
            <p:ph type="body" sz="quarter" idx="24" hasCustomPrompt="1"/>
          </p:nvPr>
        </p:nvSpPr>
        <p:spPr>
          <a:xfrm>
            <a:off x="2925532" y="2025592"/>
            <a:ext cx="837520" cy="824912"/>
          </a:xfrm>
          <a:solidFill>
            <a:schemeClr val="accent2"/>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a:t>Type cap-</a:t>
            </a:r>
            <a:r>
              <a:rPr lang="en-US" err="1"/>
              <a:t>tion</a:t>
            </a:r>
            <a:r>
              <a:rPr lang="en-US"/>
              <a:t> here | Remove if not needed</a:t>
            </a:r>
          </a:p>
        </p:txBody>
      </p:sp>
      <p:sp>
        <p:nvSpPr>
          <p:cNvPr id="18" name="Text Placeholder 7"/>
          <p:cNvSpPr>
            <a:spLocks noGrp="1"/>
          </p:cNvSpPr>
          <p:nvPr>
            <p:ph type="body" sz="quarter" idx="26" hasCustomPrompt="1"/>
          </p:nvPr>
        </p:nvSpPr>
        <p:spPr>
          <a:xfrm>
            <a:off x="4622612" y="2025592"/>
            <a:ext cx="837520" cy="824912"/>
          </a:xfrm>
          <a:solidFill>
            <a:schemeClr val="accent4"/>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a:t>Type cap-</a:t>
            </a:r>
            <a:r>
              <a:rPr lang="en-US" err="1"/>
              <a:t>tion</a:t>
            </a:r>
            <a:r>
              <a:rPr lang="en-US"/>
              <a:t> here | Remove if not needed</a:t>
            </a:r>
          </a:p>
        </p:txBody>
      </p:sp>
      <p:sp>
        <p:nvSpPr>
          <p:cNvPr id="14" name="Text Placeholder 7"/>
          <p:cNvSpPr>
            <a:spLocks noGrp="1"/>
          </p:cNvSpPr>
          <p:nvPr>
            <p:ph type="body" sz="quarter" idx="28" hasCustomPrompt="1"/>
          </p:nvPr>
        </p:nvSpPr>
        <p:spPr>
          <a:xfrm>
            <a:off x="6319692" y="2025592"/>
            <a:ext cx="837520" cy="824912"/>
          </a:xfrm>
          <a:solidFill>
            <a:schemeClr val="accent1"/>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a:t>Type cap-</a:t>
            </a:r>
            <a:r>
              <a:rPr lang="en-US" err="1"/>
              <a:t>tion</a:t>
            </a:r>
            <a:r>
              <a:rPr lang="en-US"/>
              <a:t> here | Remove if not needed</a:t>
            </a:r>
          </a:p>
        </p:txBody>
      </p:sp>
      <p:sp>
        <p:nvSpPr>
          <p:cNvPr id="20" name="Text Placeholder 7"/>
          <p:cNvSpPr>
            <a:spLocks noGrp="1"/>
          </p:cNvSpPr>
          <p:nvPr>
            <p:ph type="body" sz="quarter" idx="30" hasCustomPrompt="1"/>
          </p:nvPr>
        </p:nvSpPr>
        <p:spPr>
          <a:xfrm>
            <a:off x="7996578" y="2025592"/>
            <a:ext cx="837520" cy="824912"/>
          </a:xfrm>
          <a:solidFill>
            <a:srgbClr val="A22B38"/>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a:t>Type cap-</a:t>
            </a:r>
            <a:r>
              <a:rPr lang="en-US" err="1"/>
              <a:t>tion</a:t>
            </a:r>
            <a:r>
              <a:rPr lang="en-US"/>
              <a:t> here | Remove if not needed</a:t>
            </a:r>
          </a:p>
        </p:txBody>
      </p:sp>
      <p:sp>
        <p:nvSpPr>
          <p:cNvPr id="21" name="Rectangle 20">
            <a:extLst>
              <a:ext uri="{FF2B5EF4-FFF2-40B4-BE49-F238E27FC236}">
                <a16:creationId xmlns:a16="http://schemas.microsoft.com/office/drawing/2014/main" id="{1F65E925-2FCB-43EF-8928-862B5DDB1D8D}"/>
              </a:ext>
            </a:extLst>
          </p:cNvPr>
          <p:cNvSpPr/>
          <p:nvPr userDrawn="1"/>
        </p:nvSpPr>
        <p:spPr bwMode="gray">
          <a:xfrm>
            <a:off x="9194101" y="-4420"/>
            <a:ext cx="1638301" cy="51435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l"/>
            <a:r>
              <a:rPr lang="en-US" sz="110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103911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Column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5 Column icon | Type insightful headline in sentence case | 1 line</a:t>
            </a:r>
          </a:p>
        </p:txBody>
      </p:sp>
      <p:sp>
        <p:nvSpPr>
          <p:cNvPr id="3" name="Date Placeholder 2"/>
          <p:cNvSpPr>
            <a:spLocks noGrp="1"/>
          </p:cNvSpPr>
          <p:nvPr>
            <p:ph type="dt" sz="half" idx="10"/>
          </p:nvPr>
        </p:nvSpPr>
        <p:spPr/>
        <p:txBody>
          <a:bodyPr/>
          <a:lstStyle/>
          <a:p>
            <a:fld id="{4439A622-9143-44ED-93C8-A171CF507D95}"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8" name="Text Placeholder 7"/>
          <p:cNvSpPr>
            <a:spLocks noGrp="1"/>
          </p:cNvSpPr>
          <p:nvPr>
            <p:ph type="body" sz="quarter" idx="14" hasCustomPrompt="1"/>
          </p:nvPr>
        </p:nvSpPr>
        <p:spPr>
          <a:xfrm>
            <a:off x="371475" y="1371598"/>
            <a:ext cx="1645920" cy="1477737"/>
          </a:xfrm>
          <a:solidFill>
            <a:schemeClr val="tx2"/>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a:t>[Place icon here. To  remove text, place cursor then hit space bar.]</a:t>
            </a:r>
          </a:p>
        </p:txBody>
      </p:sp>
      <p:sp>
        <p:nvSpPr>
          <p:cNvPr id="27" name="Text Placeholder 7"/>
          <p:cNvSpPr>
            <a:spLocks noGrp="1"/>
          </p:cNvSpPr>
          <p:nvPr>
            <p:ph type="body" sz="quarter" idx="15" hasCustomPrompt="1"/>
          </p:nvPr>
        </p:nvSpPr>
        <p:spPr>
          <a:xfrm>
            <a:off x="2085635" y="1371599"/>
            <a:ext cx="1645920" cy="1477737"/>
          </a:xfrm>
          <a:solidFill>
            <a:schemeClr val="accent2"/>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a:t>[Place icon here. To  remove text, place cursor then hit space bar.]</a:t>
            </a:r>
          </a:p>
        </p:txBody>
      </p:sp>
      <p:sp>
        <p:nvSpPr>
          <p:cNvPr id="28" name="Text Placeholder 7"/>
          <p:cNvSpPr>
            <a:spLocks noGrp="1"/>
          </p:cNvSpPr>
          <p:nvPr>
            <p:ph type="body" sz="quarter" idx="16" hasCustomPrompt="1"/>
          </p:nvPr>
        </p:nvSpPr>
        <p:spPr>
          <a:xfrm>
            <a:off x="3799796" y="1371599"/>
            <a:ext cx="1645920" cy="1477737"/>
          </a:xfrm>
          <a:solidFill>
            <a:schemeClr val="accent4"/>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a:t>[Place icon here. To  remove text, place cursor then hit space bar.]</a:t>
            </a:r>
          </a:p>
        </p:txBody>
      </p:sp>
      <p:sp>
        <p:nvSpPr>
          <p:cNvPr id="29" name="Text Placeholder 7"/>
          <p:cNvSpPr>
            <a:spLocks noGrp="1"/>
          </p:cNvSpPr>
          <p:nvPr>
            <p:ph type="body" sz="quarter" idx="17" hasCustomPrompt="1"/>
          </p:nvPr>
        </p:nvSpPr>
        <p:spPr>
          <a:xfrm>
            <a:off x="5513956" y="1371599"/>
            <a:ext cx="1645920" cy="1477737"/>
          </a:xfrm>
          <a:solidFill>
            <a:schemeClr val="accent1"/>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a:t>[Place icon here. To  remove text, place cursor then hit space bar.]</a:t>
            </a:r>
          </a:p>
        </p:txBody>
      </p:sp>
      <p:sp>
        <p:nvSpPr>
          <p:cNvPr id="30" name="Text Placeholder 7"/>
          <p:cNvSpPr>
            <a:spLocks noGrp="1"/>
          </p:cNvSpPr>
          <p:nvPr>
            <p:ph type="body" sz="quarter" idx="18" hasCustomPrompt="1"/>
          </p:nvPr>
        </p:nvSpPr>
        <p:spPr>
          <a:xfrm>
            <a:off x="7228115" y="1371599"/>
            <a:ext cx="1645920" cy="1477737"/>
          </a:xfrm>
          <a:solidFill>
            <a:srgbClr val="A22B38"/>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a:t>[Place icon here. To  remove text, place cursor then hit space bar.]</a:t>
            </a:r>
          </a:p>
        </p:txBody>
      </p:sp>
      <p:sp>
        <p:nvSpPr>
          <p:cNvPr id="31" name="Text Placeholder 7"/>
          <p:cNvSpPr>
            <a:spLocks noGrp="1"/>
          </p:cNvSpPr>
          <p:nvPr>
            <p:ph type="body" sz="quarter" idx="19" hasCustomPrompt="1"/>
          </p:nvPr>
        </p:nvSpPr>
        <p:spPr>
          <a:xfrm>
            <a:off x="371475"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a:t>Header</a:t>
            </a:r>
          </a:p>
          <a:p>
            <a:pPr lvl="1"/>
            <a:r>
              <a:rPr lang="en-US"/>
              <a:t>Text – add bullet if needed</a:t>
            </a:r>
          </a:p>
        </p:txBody>
      </p:sp>
      <p:sp>
        <p:nvSpPr>
          <p:cNvPr id="17" name="Text Placeholder 7"/>
          <p:cNvSpPr>
            <a:spLocks noGrp="1"/>
          </p:cNvSpPr>
          <p:nvPr>
            <p:ph type="body" sz="quarter" idx="20" hasCustomPrompt="1"/>
          </p:nvPr>
        </p:nvSpPr>
        <p:spPr>
          <a:xfrm>
            <a:off x="2085634" y="2849335"/>
            <a:ext cx="1645922"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a:t>Header</a:t>
            </a:r>
          </a:p>
          <a:p>
            <a:pPr lvl="1"/>
            <a:r>
              <a:rPr lang="en-US"/>
              <a:t>Text – add bullet if needed</a:t>
            </a:r>
          </a:p>
        </p:txBody>
      </p:sp>
      <p:sp>
        <p:nvSpPr>
          <p:cNvPr id="18" name="Text Placeholder 7"/>
          <p:cNvSpPr>
            <a:spLocks noGrp="1"/>
          </p:cNvSpPr>
          <p:nvPr>
            <p:ph type="body" sz="quarter" idx="21" hasCustomPrompt="1"/>
          </p:nvPr>
        </p:nvSpPr>
        <p:spPr>
          <a:xfrm>
            <a:off x="3799796"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a:t>Header</a:t>
            </a:r>
          </a:p>
          <a:p>
            <a:pPr lvl="1"/>
            <a:r>
              <a:rPr lang="en-US"/>
              <a:t>Text – add bullet if needed</a:t>
            </a:r>
          </a:p>
        </p:txBody>
      </p:sp>
      <p:sp>
        <p:nvSpPr>
          <p:cNvPr id="19" name="Text Placeholder 7"/>
          <p:cNvSpPr>
            <a:spLocks noGrp="1"/>
          </p:cNvSpPr>
          <p:nvPr>
            <p:ph type="body" sz="quarter" idx="22" hasCustomPrompt="1"/>
          </p:nvPr>
        </p:nvSpPr>
        <p:spPr>
          <a:xfrm>
            <a:off x="5513956"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a:t>Header</a:t>
            </a:r>
          </a:p>
          <a:p>
            <a:pPr lvl="1"/>
            <a:r>
              <a:rPr lang="en-US"/>
              <a:t>Text – add bullet if needed</a:t>
            </a:r>
          </a:p>
        </p:txBody>
      </p:sp>
      <p:sp>
        <p:nvSpPr>
          <p:cNvPr id="20" name="Text Placeholder 7"/>
          <p:cNvSpPr>
            <a:spLocks noGrp="1"/>
          </p:cNvSpPr>
          <p:nvPr>
            <p:ph type="body" sz="quarter" idx="23" hasCustomPrompt="1"/>
          </p:nvPr>
        </p:nvSpPr>
        <p:spPr>
          <a:xfrm>
            <a:off x="7228115"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a:t>Header</a:t>
            </a:r>
          </a:p>
          <a:p>
            <a:pPr lvl="1"/>
            <a:r>
              <a:rPr lang="en-US"/>
              <a:t>Text – add bullet if needed</a:t>
            </a:r>
          </a:p>
        </p:txBody>
      </p:sp>
    </p:spTree>
    <p:extLst>
      <p:ext uri="{BB962C8B-B14F-4D97-AF65-F5344CB8AC3E}">
        <p14:creationId xmlns:p14="http://schemas.microsoft.com/office/powerpoint/2010/main" val="313343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3 row icon | Type insightful headline in sentence case | 1 line</a:t>
            </a:r>
          </a:p>
        </p:txBody>
      </p:sp>
      <p:sp>
        <p:nvSpPr>
          <p:cNvPr id="3" name="Date Placeholder 2"/>
          <p:cNvSpPr>
            <a:spLocks noGrp="1"/>
          </p:cNvSpPr>
          <p:nvPr>
            <p:ph type="dt" sz="half" idx="10"/>
          </p:nvPr>
        </p:nvSpPr>
        <p:spPr/>
        <p:txBody>
          <a:bodyPr/>
          <a:lstStyle/>
          <a:p>
            <a:fld id="{3928DEDD-5C8B-4C87-8B38-46B162F00781}"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8" name="Text Placeholder 7"/>
          <p:cNvSpPr>
            <a:spLocks noGrp="1"/>
          </p:cNvSpPr>
          <p:nvPr>
            <p:ph type="body" sz="quarter" idx="14" hasCustomPrompt="1"/>
          </p:nvPr>
        </p:nvSpPr>
        <p:spPr>
          <a:xfrm>
            <a:off x="371475" y="1396092"/>
            <a:ext cx="1273088" cy="980694"/>
          </a:xfrm>
          <a:solidFill>
            <a:schemeClr val="tx2"/>
          </a:solidFill>
        </p:spPr>
        <p:txBody>
          <a:bodyPr lIns="102870" rIns="13716"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a:t>[place icon here. To  remove text, place cursor then hit space bar]</a:t>
            </a:r>
          </a:p>
        </p:txBody>
      </p:sp>
      <p:sp>
        <p:nvSpPr>
          <p:cNvPr id="28" name="Text Placeholder 7"/>
          <p:cNvSpPr>
            <a:spLocks noGrp="1"/>
          </p:cNvSpPr>
          <p:nvPr>
            <p:ph type="body" sz="quarter" idx="16" hasCustomPrompt="1"/>
          </p:nvPr>
        </p:nvSpPr>
        <p:spPr>
          <a:xfrm>
            <a:off x="371475" y="2417818"/>
            <a:ext cx="1273088" cy="980694"/>
          </a:xfrm>
          <a:solidFill>
            <a:schemeClr val="accent2"/>
          </a:solidFill>
        </p:spPr>
        <p:txBody>
          <a:bodyPr lIns="102870" rIns="13716"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a:t>[place icon here. To  remove text, place cursor then hit space bar]</a:t>
            </a:r>
          </a:p>
        </p:txBody>
      </p:sp>
      <p:sp>
        <p:nvSpPr>
          <p:cNvPr id="29" name="Text Placeholder 7"/>
          <p:cNvSpPr>
            <a:spLocks noGrp="1"/>
          </p:cNvSpPr>
          <p:nvPr>
            <p:ph type="body" sz="quarter" idx="17" hasCustomPrompt="1"/>
          </p:nvPr>
        </p:nvSpPr>
        <p:spPr>
          <a:xfrm>
            <a:off x="371475" y="3439545"/>
            <a:ext cx="1273088" cy="980694"/>
          </a:xfrm>
          <a:solidFill>
            <a:schemeClr val="accent4"/>
          </a:solidFill>
        </p:spPr>
        <p:txBody>
          <a:bodyPr lIns="102870" rIns="13716"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a:t>[place icon here. To  remove text, place cursor then hit space bar]</a:t>
            </a:r>
          </a:p>
        </p:txBody>
      </p:sp>
      <p:sp>
        <p:nvSpPr>
          <p:cNvPr id="9" name="Text Placeholder 8"/>
          <p:cNvSpPr>
            <a:spLocks noGrp="1"/>
          </p:cNvSpPr>
          <p:nvPr>
            <p:ph type="body" sz="quarter" idx="18" hasCustomPrompt="1"/>
          </p:nvPr>
        </p:nvSpPr>
        <p:spPr>
          <a:xfrm>
            <a:off x="1738653" y="1396092"/>
            <a:ext cx="7116876" cy="960120"/>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
        <p:nvSpPr>
          <p:cNvPr id="25" name="Text Placeholder 8"/>
          <p:cNvSpPr>
            <a:spLocks noGrp="1"/>
          </p:cNvSpPr>
          <p:nvPr>
            <p:ph type="body" sz="quarter" idx="19" hasCustomPrompt="1"/>
          </p:nvPr>
        </p:nvSpPr>
        <p:spPr>
          <a:xfrm>
            <a:off x="1738653" y="2432106"/>
            <a:ext cx="7116876" cy="960120"/>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
        <p:nvSpPr>
          <p:cNvPr id="26" name="Text Placeholder 8"/>
          <p:cNvSpPr>
            <a:spLocks noGrp="1"/>
          </p:cNvSpPr>
          <p:nvPr>
            <p:ph type="body" sz="quarter" idx="20" hasCustomPrompt="1"/>
          </p:nvPr>
        </p:nvSpPr>
        <p:spPr>
          <a:xfrm>
            <a:off x="1738653" y="3468121"/>
            <a:ext cx="7116876" cy="960120"/>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Tree>
    <p:extLst>
      <p:ext uri="{BB962C8B-B14F-4D97-AF65-F5344CB8AC3E}">
        <p14:creationId xmlns:p14="http://schemas.microsoft.com/office/powerpoint/2010/main" val="1125291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4 row icon | Type insightful headline in sentence case | 1 line</a:t>
            </a:r>
          </a:p>
        </p:txBody>
      </p:sp>
      <p:sp>
        <p:nvSpPr>
          <p:cNvPr id="3" name="Date Placeholder 2"/>
          <p:cNvSpPr>
            <a:spLocks noGrp="1"/>
          </p:cNvSpPr>
          <p:nvPr>
            <p:ph type="dt" sz="half" idx="10"/>
          </p:nvPr>
        </p:nvSpPr>
        <p:spPr/>
        <p:txBody>
          <a:bodyPr/>
          <a:lstStyle/>
          <a:p>
            <a:fld id="{F9B75EB8-2656-49C1-9740-01815796A32F}"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8" name="Text Placeholder 7"/>
          <p:cNvSpPr>
            <a:spLocks noGrp="1"/>
          </p:cNvSpPr>
          <p:nvPr>
            <p:ph type="body" sz="quarter" idx="14" hasCustomPrompt="1"/>
          </p:nvPr>
        </p:nvSpPr>
        <p:spPr>
          <a:xfrm>
            <a:off x="371475" y="1396092"/>
            <a:ext cx="1275588" cy="740664"/>
          </a:xfrm>
          <a:solidFill>
            <a:schemeClr val="tx2"/>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a:t>[place icon here. To  remove text, place cursor then hit space bar]</a:t>
            </a:r>
          </a:p>
        </p:txBody>
      </p:sp>
      <p:sp>
        <p:nvSpPr>
          <p:cNvPr id="28" name="Text Placeholder 7"/>
          <p:cNvSpPr>
            <a:spLocks noGrp="1"/>
          </p:cNvSpPr>
          <p:nvPr>
            <p:ph type="body" sz="quarter" idx="16" hasCustomPrompt="1"/>
          </p:nvPr>
        </p:nvSpPr>
        <p:spPr>
          <a:xfrm>
            <a:off x="371475" y="2165929"/>
            <a:ext cx="1275588" cy="740664"/>
          </a:xfrm>
          <a:solidFill>
            <a:schemeClr val="accent2"/>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a:t>[place icon here. To  remove text, place cursor then hit space bar]</a:t>
            </a:r>
          </a:p>
        </p:txBody>
      </p:sp>
      <p:sp>
        <p:nvSpPr>
          <p:cNvPr id="29" name="Text Placeholder 7"/>
          <p:cNvSpPr>
            <a:spLocks noGrp="1"/>
          </p:cNvSpPr>
          <p:nvPr>
            <p:ph type="body" sz="quarter" idx="17" hasCustomPrompt="1"/>
          </p:nvPr>
        </p:nvSpPr>
        <p:spPr>
          <a:xfrm>
            <a:off x="371475" y="2935766"/>
            <a:ext cx="1275588" cy="740664"/>
          </a:xfrm>
          <a:solidFill>
            <a:schemeClr val="accent4"/>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a:t>[place icon here. To  remove text, place cursor then hit space bar]</a:t>
            </a:r>
          </a:p>
        </p:txBody>
      </p:sp>
      <p:sp>
        <p:nvSpPr>
          <p:cNvPr id="9" name="Text Placeholder 8"/>
          <p:cNvSpPr>
            <a:spLocks noGrp="1"/>
          </p:cNvSpPr>
          <p:nvPr>
            <p:ph type="body" sz="quarter" idx="18" hasCustomPrompt="1"/>
          </p:nvPr>
        </p:nvSpPr>
        <p:spPr>
          <a:xfrm>
            <a:off x="1709737" y="1396092"/>
            <a:ext cx="7145792" cy="740664"/>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
        <p:nvSpPr>
          <p:cNvPr id="25" name="Text Placeholder 8"/>
          <p:cNvSpPr>
            <a:spLocks noGrp="1"/>
          </p:cNvSpPr>
          <p:nvPr>
            <p:ph type="body" sz="quarter" idx="19" hasCustomPrompt="1"/>
          </p:nvPr>
        </p:nvSpPr>
        <p:spPr>
          <a:xfrm>
            <a:off x="1709737" y="2166227"/>
            <a:ext cx="7145792" cy="740664"/>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
        <p:nvSpPr>
          <p:cNvPr id="26" name="Text Placeholder 8"/>
          <p:cNvSpPr>
            <a:spLocks noGrp="1"/>
          </p:cNvSpPr>
          <p:nvPr>
            <p:ph type="body" sz="quarter" idx="20" hasCustomPrompt="1"/>
          </p:nvPr>
        </p:nvSpPr>
        <p:spPr>
          <a:xfrm>
            <a:off x="1712458" y="2935766"/>
            <a:ext cx="7145792" cy="740664"/>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
        <p:nvSpPr>
          <p:cNvPr id="13" name="Text Placeholder 7"/>
          <p:cNvSpPr>
            <a:spLocks noGrp="1"/>
          </p:cNvSpPr>
          <p:nvPr>
            <p:ph type="body" sz="quarter" idx="21" hasCustomPrompt="1"/>
          </p:nvPr>
        </p:nvSpPr>
        <p:spPr>
          <a:xfrm>
            <a:off x="371475" y="3705602"/>
            <a:ext cx="1275588" cy="740664"/>
          </a:xfrm>
          <a:solidFill>
            <a:schemeClr val="accent1"/>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a:t>[place icon here. To  remove text, place cursor then hit space bar]</a:t>
            </a:r>
          </a:p>
        </p:txBody>
      </p:sp>
      <p:sp>
        <p:nvSpPr>
          <p:cNvPr id="14" name="Text Placeholder 8"/>
          <p:cNvSpPr>
            <a:spLocks noGrp="1"/>
          </p:cNvSpPr>
          <p:nvPr>
            <p:ph type="body" sz="quarter" idx="22" hasCustomPrompt="1"/>
          </p:nvPr>
        </p:nvSpPr>
        <p:spPr>
          <a:xfrm>
            <a:off x="1712458" y="3705305"/>
            <a:ext cx="7145792" cy="740664"/>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Tree>
    <p:extLst>
      <p:ext uri="{BB962C8B-B14F-4D97-AF65-F5344CB8AC3E}">
        <p14:creationId xmlns:p14="http://schemas.microsoft.com/office/powerpoint/2010/main" val="388134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5 row icon | Type insightful headline in sentence case | 1 line</a:t>
            </a:r>
          </a:p>
        </p:txBody>
      </p:sp>
      <p:sp>
        <p:nvSpPr>
          <p:cNvPr id="3" name="Date Placeholder 2"/>
          <p:cNvSpPr>
            <a:spLocks noGrp="1"/>
          </p:cNvSpPr>
          <p:nvPr>
            <p:ph type="dt" sz="half" idx="10"/>
          </p:nvPr>
        </p:nvSpPr>
        <p:spPr/>
        <p:txBody>
          <a:bodyPr/>
          <a:lstStyle/>
          <a:p>
            <a:fld id="{982D7C09-75AB-4D39-A31B-C85DA7E58FF2}"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8" name="Text Placeholder 7"/>
          <p:cNvSpPr>
            <a:spLocks noGrp="1"/>
          </p:cNvSpPr>
          <p:nvPr>
            <p:ph type="body" sz="quarter" idx="14" hasCustomPrompt="1"/>
          </p:nvPr>
        </p:nvSpPr>
        <p:spPr>
          <a:xfrm>
            <a:off x="371476" y="1396092"/>
            <a:ext cx="787853" cy="576072"/>
          </a:xfrm>
          <a:solidFill>
            <a:schemeClr val="tx2"/>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a:t>[place icon here. To  remove text, place cursor then hit space bar]</a:t>
            </a:r>
          </a:p>
        </p:txBody>
      </p:sp>
      <p:sp>
        <p:nvSpPr>
          <p:cNvPr id="28" name="Text Placeholder 7"/>
          <p:cNvSpPr>
            <a:spLocks noGrp="1"/>
          </p:cNvSpPr>
          <p:nvPr>
            <p:ph type="body" sz="quarter" idx="16" hasCustomPrompt="1"/>
          </p:nvPr>
        </p:nvSpPr>
        <p:spPr>
          <a:xfrm>
            <a:off x="371476" y="2011410"/>
            <a:ext cx="787853" cy="576072"/>
          </a:xfrm>
          <a:solidFill>
            <a:schemeClr val="accent2"/>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a:t>[place icon here. To  remove text, place cursor then hit space bar]</a:t>
            </a:r>
          </a:p>
        </p:txBody>
      </p:sp>
      <p:sp>
        <p:nvSpPr>
          <p:cNvPr id="29" name="Text Placeholder 7"/>
          <p:cNvSpPr>
            <a:spLocks noGrp="1"/>
          </p:cNvSpPr>
          <p:nvPr>
            <p:ph type="body" sz="quarter" idx="17" hasCustomPrompt="1"/>
          </p:nvPr>
        </p:nvSpPr>
        <p:spPr>
          <a:xfrm>
            <a:off x="371476" y="2626728"/>
            <a:ext cx="787853" cy="576072"/>
          </a:xfrm>
          <a:solidFill>
            <a:schemeClr val="accent4"/>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a:t>[place icon here. To  remove text, place cursor then hit space bar]</a:t>
            </a:r>
          </a:p>
        </p:txBody>
      </p:sp>
      <p:sp>
        <p:nvSpPr>
          <p:cNvPr id="9" name="Text Placeholder 8"/>
          <p:cNvSpPr>
            <a:spLocks noGrp="1"/>
          </p:cNvSpPr>
          <p:nvPr>
            <p:ph type="body" sz="quarter" idx="18" hasCustomPrompt="1"/>
          </p:nvPr>
        </p:nvSpPr>
        <p:spPr>
          <a:xfrm>
            <a:off x="1221922" y="1396092"/>
            <a:ext cx="7633607" cy="576072"/>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
        <p:nvSpPr>
          <p:cNvPr id="25" name="Text Placeholder 8"/>
          <p:cNvSpPr>
            <a:spLocks noGrp="1"/>
          </p:cNvSpPr>
          <p:nvPr>
            <p:ph type="body" sz="quarter" idx="19" hasCustomPrompt="1"/>
          </p:nvPr>
        </p:nvSpPr>
        <p:spPr>
          <a:xfrm>
            <a:off x="1224643" y="2009676"/>
            <a:ext cx="7633607" cy="576072"/>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
        <p:nvSpPr>
          <p:cNvPr id="26" name="Text Placeholder 8"/>
          <p:cNvSpPr>
            <a:spLocks noGrp="1"/>
          </p:cNvSpPr>
          <p:nvPr>
            <p:ph type="body" sz="quarter" idx="20" hasCustomPrompt="1"/>
          </p:nvPr>
        </p:nvSpPr>
        <p:spPr>
          <a:xfrm>
            <a:off x="1224643" y="2623260"/>
            <a:ext cx="7633607" cy="576072"/>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
        <p:nvSpPr>
          <p:cNvPr id="13" name="Text Placeholder 7"/>
          <p:cNvSpPr>
            <a:spLocks noGrp="1"/>
          </p:cNvSpPr>
          <p:nvPr>
            <p:ph type="body" sz="quarter" idx="21" hasCustomPrompt="1"/>
          </p:nvPr>
        </p:nvSpPr>
        <p:spPr>
          <a:xfrm>
            <a:off x="371476" y="3242046"/>
            <a:ext cx="787853" cy="576072"/>
          </a:xfrm>
          <a:solidFill>
            <a:schemeClr val="accent1"/>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a:t>[place icon here. To  remove text, place cursor then hit space bar]</a:t>
            </a:r>
          </a:p>
        </p:txBody>
      </p:sp>
      <p:sp>
        <p:nvSpPr>
          <p:cNvPr id="14" name="Text Placeholder 8"/>
          <p:cNvSpPr>
            <a:spLocks noGrp="1"/>
          </p:cNvSpPr>
          <p:nvPr>
            <p:ph type="body" sz="quarter" idx="22" hasCustomPrompt="1"/>
          </p:nvPr>
        </p:nvSpPr>
        <p:spPr>
          <a:xfrm>
            <a:off x="1221922" y="3236844"/>
            <a:ext cx="7633607" cy="576072"/>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
        <p:nvSpPr>
          <p:cNvPr id="15" name="Text Placeholder 7"/>
          <p:cNvSpPr>
            <a:spLocks noGrp="1"/>
          </p:cNvSpPr>
          <p:nvPr>
            <p:ph type="body" sz="quarter" idx="23" hasCustomPrompt="1"/>
          </p:nvPr>
        </p:nvSpPr>
        <p:spPr>
          <a:xfrm>
            <a:off x="371476" y="3857363"/>
            <a:ext cx="787853" cy="576072"/>
          </a:xfrm>
          <a:solidFill>
            <a:srgbClr val="A22B38"/>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a:t>[place icon here. To  remove text, place cursor then hit space bar]</a:t>
            </a:r>
          </a:p>
        </p:txBody>
      </p:sp>
      <p:sp>
        <p:nvSpPr>
          <p:cNvPr id="16" name="Text Placeholder 8"/>
          <p:cNvSpPr>
            <a:spLocks noGrp="1"/>
          </p:cNvSpPr>
          <p:nvPr>
            <p:ph type="body" sz="quarter" idx="24" hasCustomPrompt="1"/>
          </p:nvPr>
        </p:nvSpPr>
        <p:spPr>
          <a:xfrm>
            <a:off x="1224643" y="3850429"/>
            <a:ext cx="7633607" cy="576072"/>
          </a:xfrm>
        </p:spPr>
        <p:txBody>
          <a:bodyPr/>
          <a:lstStyle>
            <a:lvl1pPr>
              <a:defRPr sz="1400"/>
            </a:lvl1pPr>
            <a:lvl2pPr>
              <a:defRPr sz="1200"/>
            </a:lvl2pPr>
          </a:lstStyle>
          <a:p>
            <a:pPr lvl="0"/>
            <a:r>
              <a:rPr lang="en-US"/>
              <a:t>Level 1 text is 18 pt, hit return then Tab to get to level 2 – 16 pt gray</a:t>
            </a:r>
          </a:p>
          <a:p>
            <a:pPr lvl="1"/>
            <a:r>
              <a:rPr lang="en-US"/>
              <a:t>Second level</a:t>
            </a:r>
          </a:p>
        </p:txBody>
      </p:sp>
    </p:spTree>
    <p:extLst>
      <p:ext uri="{BB962C8B-B14F-4D97-AF65-F5344CB8AC3E}">
        <p14:creationId xmlns:p14="http://schemas.microsoft.com/office/powerpoint/2010/main" val="56664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Type insightful headline in sentence case | One line</a:t>
            </a:r>
          </a:p>
        </p:txBody>
      </p:sp>
      <p:sp>
        <p:nvSpPr>
          <p:cNvPr id="3" name="Content Placeholder 2"/>
          <p:cNvSpPr>
            <a:spLocks noGrp="1"/>
          </p:cNvSpPr>
          <p:nvPr>
            <p:ph idx="1" hasCustomPrompt="1"/>
          </p:nvPr>
        </p:nvSpPr>
        <p:spPr>
          <a:xfrm>
            <a:off x="371475" y="838712"/>
            <a:ext cx="8486775" cy="3055824"/>
          </a:xfrm>
        </p:spPr>
        <p:txBody>
          <a:bodyPr/>
          <a:lstStyle>
            <a:lvl1pPr>
              <a:defRPr/>
            </a:lvl1pPr>
          </a:lstStyle>
          <a:p>
            <a:pPr lvl="0"/>
            <a:r>
              <a:rPr lang="en-US"/>
              <a:t>Click to type text. To change text formatting (approved color, size, bullets),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B226B0-1587-4CA6-A835-50DD7A0391D7}" type="datetime1">
              <a:rPr lang="en-US" smtClean="0"/>
              <a:t>9/24/2020</a:t>
            </a:fld>
            <a:endParaRPr lang="en-US"/>
          </a:p>
        </p:txBody>
      </p:sp>
      <p:sp>
        <p:nvSpPr>
          <p:cNvPr id="5" name="Footer Placeholder 4"/>
          <p:cNvSpPr>
            <a:spLocks noGrp="1"/>
          </p:cNvSpPr>
          <p:nvPr>
            <p:ph type="ftr" sz="quarter" idx="11"/>
          </p:nvPr>
        </p:nvSpPr>
        <p:spPr>
          <a:xfrm>
            <a:off x="3971925" y="4806242"/>
            <a:ext cx="4443412" cy="273844"/>
          </a:xfrm>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6" name="Slide Number Placeholder 5"/>
          <p:cNvSpPr>
            <a:spLocks noGrp="1"/>
          </p:cNvSpPr>
          <p:nvPr>
            <p:ph type="sldNum" sz="quarter" idx="12"/>
          </p:nvPr>
        </p:nvSpPr>
        <p:spPr>
          <a:xfrm>
            <a:off x="8448675" y="4806242"/>
            <a:ext cx="406854" cy="273844"/>
          </a:xfrm>
        </p:spPr>
        <p:txBody>
          <a:bodyPr/>
          <a:lstStyle/>
          <a:p>
            <a:fld id="{3310D8EA-3107-4873-B9AB-DD7D3E79053A}" type="slidenum">
              <a:rPr lang="en-US" smtClean="0"/>
              <a:t>‹#›</a:t>
            </a:fld>
            <a:endParaRPr lang="en-US"/>
          </a:p>
        </p:txBody>
      </p:sp>
    </p:spTree>
    <p:extLst>
      <p:ext uri="{BB962C8B-B14F-4D97-AF65-F5344CB8AC3E}">
        <p14:creationId xmlns:p14="http://schemas.microsoft.com/office/powerpoint/2010/main" val="3101327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fld id="{CF104B67-98D3-4D39-890F-73424F9077CD}" type="datetime1">
              <a:rPr lang="en-US" smtClean="0"/>
              <a:t>9/24/2020</a:t>
            </a:fld>
            <a:endParaRPr lang="en-US"/>
          </a:p>
        </p:txBody>
      </p:sp>
      <p:sp>
        <p:nvSpPr>
          <p:cNvPr id="3" name="Footer Placeholder 2"/>
          <p:cNvSpPr>
            <a:spLocks noGrp="1"/>
          </p:cNvSpPr>
          <p:nvPr>
            <p:ph type="ftr" sz="quarter" idx="11"/>
          </p:nvPr>
        </p:nvSpPr>
        <p:spPr bwMode="gray"/>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4" name="Slide Number Placeholder 3"/>
          <p:cNvSpPr>
            <a:spLocks noGrp="1"/>
          </p:cNvSpPr>
          <p:nvPr>
            <p:ph type="sldNum" sz="quarter" idx="12"/>
          </p:nvPr>
        </p:nvSpPr>
        <p:spPr bwMode="gray"/>
        <p:txBody>
          <a:bodyPr/>
          <a:lstStyle/>
          <a:p>
            <a:fld id="{3310D8EA-3107-4873-B9AB-DD7D3E79053A}" type="slidenum">
              <a:rPr lang="en-US" smtClean="0"/>
              <a:t>‹#›</a:t>
            </a:fld>
            <a:endParaRPr lang="en-US"/>
          </a:p>
        </p:txBody>
      </p:sp>
      <p:sp>
        <p:nvSpPr>
          <p:cNvPr id="7" name="Text Placeholder 6"/>
          <p:cNvSpPr>
            <a:spLocks noGrp="1"/>
          </p:cNvSpPr>
          <p:nvPr>
            <p:ph type="body" sz="quarter" idx="13" hasCustomPrompt="1"/>
          </p:nvPr>
        </p:nvSpPr>
        <p:spPr bwMode="gray">
          <a:xfrm>
            <a:off x="3384947" y="2231742"/>
            <a:ext cx="2374106" cy="457030"/>
          </a:xfrm>
        </p:spPr>
        <p:txBody>
          <a:bodyPr anchor="ctr"/>
          <a:lstStyle>
            <a:lvl1pPr algn="ctr">
              <a:defRPr>
                <a:solidFill>
                  <a:schemeClr val="accent4"/>
                </a:solidFill>
              </a:defRPr>
            </a:lvl1pPr>
          </a:lstStyle>
          <a:p>
            <a:pPr lvl="0"/>
            <a:r>
              <a:rPr lang="en-US"/>
              <a:t>[blank]</a:t>
            </a:r>
          </a:p>
        </p:txBody>
      </p:sp>
      <p:pic>
        <p:nvPicPr>
          <p:cNvPr id="9" name="Picture 8">
            <a:extLst>
              <a:ext uri="{FF2B5EF4-FFF2-40B4-BE49-F238E27FC236}">
                <a16:creationId xmlns:a16="http://schemas.microsoft.com/office/drawing/2014/main" id="{7CA2E36E-0880-4ED1-941C-15199A0FA8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Tree>
    <p:extLst>
      <p:ext uri="{BB962C8B-B14F-4D97-AF65-F5344CB8AC3E}">
        <p14:creationId xmlns:p14="http://schemas.microsoft.com/office/powerpoint/2010/main" val="1832818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Orange">
    <p:spTree>
      <p:nvGrpSpPr>
        <p:cNvPr id="1" name=""/>
        <p:cNvGrpSpPr/>
        <p:nvPr/>
      </p:nvGrpSpPr>
      <p:grpSpPr>
        <a:xfrm>
          <a:off x="0" y="0"/>
          <a:ext cx="0" cy="0"/>
          <a:chOff x="0" y="0"/>
          <a:chExt cx="0" cy="0"/>
        </a:xfrm>
      </p:grpSpPr>
      <p:sp>
        <p:nvSpPr>
          <p:cNvPr id="7" name="Rectangle 6"/>
          <p:cNvSpPr/>
          <p:nvPr/>
        </p:nvSpPr>
        <p:spPr bwMode="gray">
          <a:xfrm>
            <a:off x="6000750" y="0"/>
            <a:ext cx="3143250" cy="51435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2" name="Title 1"/>
          <p:cNvSpPr>
            <a:spLocks noGrp="1"/>
          </p:cNvSpPr>
          <p:nvPr>
            <p:ph type="title" hasCustomPrompt="1"/>
          </p:nvPr>
        </p:nvSpPr>
        <p:spPr bwMode="gray">
          <a:xfrm>
            <a:off x="385762" y="1371600"/>
            <a:ext cx="5383666" cy="1596628"/>
          </a:xfrm>
        </p:spPr>
        <p:txBody>
          <a:bodyPr anchor="b"/>
          <a:lstStyle>
            <a:lvl1pPr>
              <a:defRPr sz="3600"/>
            </a:lvl1pPr>
          </a:lstStyle>
          <a:p>
            <a:r>
              <a:rPr lang="en-US"/>
              <a:t>Section title in sentence case </a:t>
            </a:r>
          </a:p>
        </p:txBody>
      </p:sp>
      <p:sp>
        <p:nvSpPr>
          <p:cNvPr id="3" name="Text Placeholder 2"/>
          <p:cNvSpPr>
            <a:spLocks noGrp="1"/>
          </p:cNvSpPr>
          <p:nvPr>
            <p:ph type="body" idx="1" hasCustomPrompt="1"/>
          </p:nvPr>
        </p:nvSpPr>
        <p:spPr bwMode="gray">
          <a:xfrm>
            <a:off x="385762" y="3091543"/>
            <a:ext cx="5383666" cy="1337582"/>
          </a:xfrm>
        </p:spPr>
        <p:txBody>
          <a:bodyPr/>
          <a:lstStyle>
            <a:lvl1pPr marL="0" indent="0">
              <a:buNone/>
              <a:defRPr sz="21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Subhead if needed or speaker name </a:t>
            </a:r>
          </a:p>
        </p:txBody>
      </p:sp>
      <p:pic>
        <p:nvPicPr>
          <p:cNvPr id="8" name="Picture 7">
            <a:extLst>
              <a:ext uri="{FF2B5EF4-FFF2-40B4-BE49-F238E27FC236}">
                <a16:creationId xmlns:a16="http://schemas.microsoft.com/office/drawing/2014/main" id="{2474B351-B70F-40D4-9AE2-195CAECD3D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Tree>
    <p:extLst>
      <p:ext uri="{BB962C8B-B14F-4D97-AF65-F5344CB8AC3E}">
        <p14:creationId xmlns:p14="http://schemas.microsoft.com/office/powerpoint/2010/main" val="864602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Med Gra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762" y="1371600"/>
            <a:ext cx="5383666" cy="1596628"/>
          </a:xfrm>
        </p:spPr>
        <p:txBody>
          <a:bodyPr anchor="b"/>
          <a:lstStyle>
            <a:lvl1pPr>
              <a:defRPr sz="3600"/>
            </a:lvl1pPr>
          </a:lstStyle>
          <a:p>
            <a:r>
              <a:rPr lang="en-US"/>
              <a:t>Section title in sentence case </a:t>
            </a:r>
          </a:p>
        </p:txBody>
      </p:sp>
      <p:sp>
        <p:nvSpPr>
          <p:cNvPr id="3" name="Text Placeholder 2"/>
          <p:cNvSpPr>
            <a:spLocks noGrp="1"/>
          </p:cNvSpPr>
          <p:nvPr>
            <p:ph type="body" idx="1" hasCustomPrompt="1"/>
          </p:nvPr>
        </p:nvSpPr>
        <p:spPr bwMode="gray">
          <a:xfrm>
            <a:off x="385762" y="3091543"/>
            <a:ext cx="5383666" cy="1337582"/>
          </a:xfrm>
        </p:spPr>
        <p:txBody>
          <a:bodyPr/>
          <a:lstStyle>
            <a:lvl1pPr marL="0" indent="0">
              <a:buNone/>
              <a:defRPr sz="21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Subhead if needed or speaker name </a:t>
            </a:r>
          </a:p>
        </p:txBody>
      </p:sp>
      <p:sp>
        <p:nvSpPr>
          <p:cNvPr id="11" name="Rectangle 10">
            <a:extLst>
              <a:ext uri="{FF2B5EF4-FFF2-40B4-BE49-F238E27FC236}">
                <a16:creationId xmlns:a16="http://schemas.microsoft.com/office/drawing/2014/main" id="{23B694CC-B592-44F3-8181-C62CCD2755B7}"/>
              </a:ext>
            </a:extLst>
          </p:cNvPr>
          <p:cNvSpPr/>
          <p:nvPr/>
        </p:nvSpPr>
        <p:spPr bwMode="gray">
          <a:xfrm>
            <a:off x="6000750" y="0"/>
            <a:ext cx="3143250" cy="51435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61BC29CE-FDE1-4EE7-87CF-02422434B872}"/>
              </a:ext>
            </a:extLst>
          </p:cNvPr>
          <p:cNvSpPr/>
          <p:nvPr userDrawn="1"/>
        </p:nvSpPr>
        <p:spPr bwMode="gray">
          <a:xfrm>
            <a:off x="6000750" y="0"/>
            <a:ext cx="3143250" cy="51435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err="1">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8" name="Picture 7">
            <a:extLst>
              <a:ext uri="{FF2B5EF4-FFF2-40B4-BE49-F238E27FC236}">
                <a16:creationId xmlns:a16="http://schemas.microsoft.com/office/drawing/2014/main" id="{839E92DE-FB09-4887-9870-C8EA7C3907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Tree>
    <p:extLst>
      <p:ext uri="{BB962C8B-B14F-4D97-AF65-F5344CB8AC3E}">
        <p14:creationId xmlns:p14="http://schemas.microsoft.com/office/powerpoint/2010/main" val="97297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84CC8E-C163-4D27-8E8B-087072A6A5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1742" y="1714499"/>
            <a:ext cx="4080518" cy="1714504"/>
          </a:xfrm>
          <a:prstGeom prst="rect">
            <a:avLst/>
          </a:prstGeom>
        </p:spPr>
      </p:pic>
      <p:sp>
        <p:nvSpPr>
          <p:cNvPr id="2" name="Date Placeholder 1"/>
          <p:cNvSpPr>
            <a:spLocks noGrp="1"/>
          </p:cNvSpPr>
          <p:nvPr>
            <p:ph type="dt" sz="half" idx="10"/>
          </p:nvPr>
        </p:nvSpPr>
        <p:spPr bwMode="gray"/>
        <p:txBody>
          <a:bodyPr/>
          <a:lstStyle/>
          <a:p>
            <a:fld id="{3B213E98-8452-456A-9AC8-345E8EA07410}" type="datetime1">
              <a:rPr lang="en-US" smtClean="0"/>
              <a:t>9/24/2020</a:t>
            </a:fld>
            <a:endParaRPr lang="en-US"/>
          </a:p>
        </p:txBody>
      </p:sp>
      <p:sp>
        <p:nvSpPr>
          <p:cNvPr id="4" name="Slide Number Placeholder 3"/>
          <p:cNvSpPr>
            <a:spLocks noGrp="1"/>
          </p:cNvSpPr>
          <p:nvPr>
            <p:ph type="sldNum" sz="quarter" idx="12"/>
          </p:nvPr>
        </p:nvSpPr>
        <p:spPr bwMode="gray"/>
        <p:txBody>
          <a:bodyPr/>
          <a:lstStyle/>
          <a:p>
            <a:fld id="{3310D8EA-3107-4873-B9AB-DD7D3E79053A}" type="slidenum">
              <a:rPr lang="en-US" smtClean="0"/>
              <a:t>‹#›</a:t>
            </a:fld>
            <a:endParaRPr lang="en-US"/>
          </a:p>
        </p:txBody>
      </p:sp>
    </p:spTree>
    <p:extLst>
      <p:ext uri="{BB962C8B-B14F-4D97-AF65-F5344CB8AC3E}">
        <p14:creationId xmlns:p14="http://schemas.microsoft.com/office/powerpoint/2010/main" val="3840638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156501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1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Type insightful headline in sentence case | One line</a:t>
            </a:r>
          </a:p>
        </p:txBody>
      </p:sp>
      <p:sp>
        <p:nvSpPr>
          <p:cNvPr id="3" name="Content Placeholder 2"/>
          <p:cNvSpPr>
            <a:spLocks noGrp="1"/>
          </p:cNvSpPr>
          <p:nvPr>
            <p:ph sz="half" idx="1" hasCustomPrompt="1"/>
          </p:nvPr>
        </p:nvSpPr>
        <p:spPr>
          <a:xfrm>
            <a:off x="371475" y="1369219"/>
            <a:ext cx="4143375" cy="3059906"/>
          </a:xfrm>
        </p:spPr>
        <p:txBody>
          <a:bodyPr/>
          <a:lstStyle>
            <a:lvl1pPr>
              <a:defRPr/>
            </a:lvl1pPr>
          </a:lstStyle>
          <a:p>
            <a:pPr lvl="0"/>
            <a:r>
              <a:rPr lang="en-US"/>
              <a:t>Click to type text. To change text formatting (approved color, size, bullets),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29150" y="1369219"/>
            <a:ext cx="4245429" cy="3059906"/>
          </a:xfrm>
        </p:spPr>
        <p:txBody>
          <a:bodyPr/>
          <a:lstStyle>
            <a:lvl1pPr>
              <a:defRPr/>
            </a:lvl1pPr>
          </a:lstStyle>
          <a:p>
            <a:pPr lvl="0"/>
            <a:r>
              <a:rPr lang="en-US"/>
              <a:t>Click to type text. To change text formatting (approved color, size, bullets),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348469-D69F-4096-A97B-E3DFD14EA6F1}" type="datetime1">
              <a:rPr lang="en-US" smtClean="0"/>
              <a:t>9/24/2020</a:t>
            </a:fld>
            <a:endParaRPr lang="en-US"/>
          </a:p>
        </p:txBody>
      </p:sp>
      <p:sp>
        <p:nvSpPr>
          <p:cNvPr id="6" name="Footer Placeholder 5"/>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a:p>
        </p:txBody>
      </p:sp>
      <p:sp>
        <p:nvSpPr>
          <p:cNvPr id="8"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Tree>
    <p:extLst>
      <p:ext uri="{BB962C8B-B14F-4D97-AF65-F5344CB8AC3E}">
        <p14:creationId xmlns:p14="http://schemas.microsoft.com/office/powerpoint/2010/main" val="393536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2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Type insightful headline in sentence case | One line</a:t>
            </a:r>
          </a:p>
        </p:txBody>
      </p:sp>
      <p:sp>
        <p:nvSpPr>
          <p:cNvPr id="3" name="Content Placeholder 2"/>
          <p:cNvSpPr>
            <a:spLocks noGrp="1"/>
          </p:cNvSpPr>
          <p:nvPr>
            <p:ph sz="half" idx="1" hasCustomPrompt="1"/>
          </p:nvPr>
        </p:nvSpPr>
        <p:spPr>
          <a:xfrm>
            <a:off x="371475" y="1369219"/>
            <a:ext cx="4143375" cy="3059906"/>
          </a:xfrm>
        </p:spPr>
        <p:txBody>
          <a:bodyPr/>
          <a:lstStyle>
            <a:lvl1pPr>
              <a:defRPr/>
            </a:lvl1pPr>
          </a:lstStyle>
          <a:p>
            <a:pPr lvl="0"/>
            <a:r>
              <a:rPr lang="en-US"/>
              <a:t>Click to type text. To change text formatting (approved color, size, bullets),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29150" y="1369219"/>
            <a:ext cx="4245429" cy="3059906"/>
          </a:xfrm>
        </p:spPr>
        <p:txBody>
          <a:bodyPr/>
          <a:lstStyle>
            <a:lvl1pPr>
              <a:defRPr/>
            </a:lvl1pPr>
          </a:lstStyle>
          <a:p>
            <a:pPr lvl="0"/>
            <a:r>
              <a:rPr lang="en-US"/>
              <a:t>Click to type text. To change text formatting (approved color, size, bullets),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3A670D-E492-4AD3-9E1A-C721EA3DDDEE}" type="datetime1">
              <a:rPr lang="en-US" smtClean="0"/>
              <a:t>9/24/2020</a:t>
            </a:fld>
            <a:endParaRPr lang="en-US"/>
          </a:p>
        </p:txBody>
      </p:sp>
      <p:sp>
        <p:nvSpPr>
          <p:cNvPr id="6" name="Footer Placeholder 5"/>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a:p>
        </p:txBody>
      </p:sp>
      <p:sp>
        <p:nvSpPr>
          <p:cNvPr id="9" name="Text Placeholder 2"/>
          <p:cNvSpPr>
            <a:spLocks noGrp="1"/>
          </p:cNvSpPr>
          <p:nvPr>
            <p:ph type="body" idx="13" hasCustomPrompt="1"/>
          </p:nvPr>
        </p:nvSpPr>
        <p:spPr>
          <a:xfrm>
            <a:off x="371475" y="838712"/>
            <a:ext cx="4126706" cy="369094"/>
          </a:xfrm>
        </p:spPr>
        <p:txBody>
          <a:bodyPr anchor="t"/>
          <a:lstStyle>
            <a:lvl1pPr marL="0" indent="0">
              <a:buNone/>
              <a:defRPr sz="2000" b="0">
                <a:solidFill>
                  <a:schemeClr val="accent4"/>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Short subhead</a:t>
            </a:r>
          </a:p>
        </p:txBody>
      </p:sp>
      <p:sp>
        <p:nvSpPr>
          <p:cNvPr id="10" name="Text Placeholder 4"/>
          <p:cNvSpPr>
            <a:spLocks noGrp="1"/>
          </p:cNvSpPr>
          <p:nvPr>
            <p:ph type="body" sz="quarter" idx="3" hasCustomPrompt="1"/>
          </p:nvPr>
        </p:nvSpPr>
        <p:spPr>
          <a:xfrm>
            <a:off x="4629150" y="838712"/>
            <a:ext cx="4229100" cy="369094"/>
          </a:xfrm>
        </p:spPr>
        <p:txBody>
          <a:bodyPr anchor="t"/>
          <a:lstStyle>
            <a:lvl1pPr marL="0" indent="0">
              <a:buNone/>
              <a:defRPr sz="2000" b="0">
                <a:solidFill>
                  <a:schemeClr val="accent4"/>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Short subhead</a:t>
            </a:r>
          </a:p>
        </p:txBody>
      </p:sp>
    </p:spTree>
    <p:extLst>
      <p:ext uri="{BB962C8B-B14F-4D97-AF65-F5344CB8AC3E}">
        <p14:creationId xmlns:p14="http://schemas.microsoft.com/office/powerpoint/2010/main" val="70746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Type insightful headline in sentence case | One line</a:t>
            </a:r>
          </a:p>
        </p:txBody>
      </p:sp>
      <p:sp>
        <p:nvSpPr>
          <p:cNvPr id="3" name="Date Placeholder 2"/>
          <p:cNvSpPr>
            <a:spLocks noGrp="1"/>
          </p:cNvSpPr>
          <p:nvPr>
            <p:ph type="dt" sz="half" idx="10"/>
          </p:nvPr>
        </p:nvSpPr>
        <p:spPr/>
        <p:txBody>
          <a:bodyPr/>
          <a:lstStyle/>
          <a:p>
            <a:fld id="{1F074FE0-513F-4ABC-9DFF-2F2ED46139B1}" type="datetime1">
              <a:rPr lang="en-US" smtClean="0"/>
              <a:t>9/24/2020</a:t>
            </a:fld>
            <a:endParaRPr lang="en-US"/>
          </a:p>
        </p:txBody>
      </p:sp>
      <p:sp>
        <p:nvSpPr>
          <p:cNvPr id="5" name="Slide Number Placeholder 4"/>
          <p:cNvSpPr>
            <a:spLocks noGrp="1"/>
          </p:cNvSpPr>
          <p:nvPr>
            <p:ph type="sldNum" sz="quarter" idx="12"/>
          </p:nvPr>
        </p:nvSpPr>
        <p:spPr>
          <a:xfrm>
            <a:off x="8415337" y="4865237"/>
            <a:ext cx="459242" cy="273844"/>
          </a:xfrm>
        </p:spPr>
        <p:txBody>
          <a:bodyPr/>
          <a:lstStyle/>
          <a:p>
            <a:fld id="{3310D8EA-3107-4873-B9AB-DD7D3E79053A}" type="slidenum">
              <a:rPr lang="en-US" smtClean="0"/>
              <a:t>‹#›</a:t>
            </a:fld>
            <a:endParaRPr lang="en-US"/>
          </a:p>
        </p:txBody>
      </p:sp>
      <p:sp>
        <p:nvSpPr>
          <p:cNvPr id="7" name="Footer Placeholder 4"/>
          <p:cNvSpPr>
            <a:spLocks noGrp="1"/>
          </p:cNvSpPr>
          <p:nvPr>
            <p:ph type="ftr" sz="quarter" idx="3"/>
          </p:nvPr>
        </p:nvSpPr>
        <p:spPr bwMode="gray">
          <a:xfrm>
            <a:off x="3971925" y="4865237"/>
            <a:ext cx="4443412" cy="273844"/>
          </a:xfrm>
          <a:prstGeom prst="rect">
            <a:avLst/>
          </a:prstGeom>
        </p:spPr>
        <p:txBody>
          <a:bodyPr vert="horz" lIns="0" tIns="0" rIns="0" bIns="0" rtlCol="0" anchor="ctr"/>
          <a:lstStyle>
            <a:lvl1pPr algn="l">
              <a:defRPr sz="700">
                <a:solidFill>
                  <a:schemeClr val="tx1">
                    <a:tint val="75000"/>
                  </a:schemeClr>
                </a:solidFill>
              </a:defRPr>
            </a:lvl1pPr>
          </a:lstStyle>
          <a:p>
            <a:r>
              <a:rPr lang="en-US"/>
              <a:t>Do not reproduce, transmit or modify the content set forth herein in any form or by any means without written permission of UnitedHealthcare. © 2018 United HealthCare Services, Inc. All rights reserved.</a:t>
            </a:r>
          </a:p>
        </p:txBody>
      </p:sp>
    </p:spTree>
    <p:extLst>
      <p:ext uri="{BB962C8B-B14F-4D97-AF65-F5344CB8AC3E}">
        <p14:creationId xmlns:p14="http://schemas.microsoft.com/office/powerpoint/2010/main" val="190323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Type insightful headline in sentence case | One line</a:t>
            </a:r>
          </a:p>
        </p:txBody>
      </p:sp>
      <p:sp>
        <p:nvSpPr>
          <p:cNvPr id="3" name="Date Placeholder 2"/>
          <p:cNvSpPr>
            <a:spLocks noGrp="1"/>
          </p:cNvSpPr>
          <p:nvPr>
            <p:ph type="dt" sz="half" idx="10"/>
          </p:nvPr>
        </p:nvSpPr>
        <p:spPr/>
        <p:txBody>
          <a:bodyPr/>
          <a:lstStyle/>
          <a:p>
            <a:fld id="{A8D13B6C-107C-4B31-A311-298191C28918}"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Tree>
    <p:extLst>
      <p:ext uri="{BB962C8B-B14F-4D97-AF65-F5344CB8AC3E}">
        <p14:creationId xmlns:p14="http://schemas.microsoft.com/office/powerpoint/2010/main" val="166584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Type insightful headline in sentence case | One line</a:t>
            </a:r>
          </a:p>
        </p:txBody>
      </p:sp>
      <p:sp>
        <p:nvSpPr>
          <p:cNvPr id="3" name="Date Placeholder 2"/>
          <p:cNvSpPr>
            <a:spLocks noGrp="1"/>
          </p:cNvSpPr>
          <p:nvPr>
            <p:ph type="dt" sz="half" idx="10"/>
          </p:nvPr>
        </p:nvSpPr>
        <p:spPr/>
        <p:txBody>
          <a:bodyPr/>
          <a:lstStyle/>
          <a:p>
            <a:fld id="{22ADA0FA-7B98-4DFF-BD96-C946C04AD3E7}"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10" name="Text Placeholder 9"/>
          <p:cNvSpPr>
            <a:spLocks noGrp="1"/>
          </p:cNvSpPr>
          <p:nvPr>
            <p:ph type="body" sz="quarter" idx="14" hasCustomPrompt="1"/>
          </p:nvPr>
        </p:nvSpPr>
        <p:spPr>
          <a:xfrm>
            <a:off x="1139675" y="1371600"/>
            <a:ext cx="1399032" cy="1400175"/>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a:t>Place icon here. To hide this text, place cursor then hit space bar. Duplicate or delete as needed.</a:t>
            </a:r>
          </a:p>
        </p:txBody>
      </p:sp>
      <p:sp>
        <p:nvSpPr>
          <p:cNvPr id="11" name="Text Placeholder 9"/>
          <p:cNvSpPr>
            <a:spLocks noGrp="1"/>
          </p:cNvSpPr>
          <p:nvPr>
            <p:ph type="body" sz="quarter" idx="15" hasCustomPrompt="1"/>
          </p:nvPr>
        </p:nvSpPr>
        <p:spPr>
          <a:xfrm>
            <a:off x="3878922" y="1371600"/>
            <a:ext cx="1399032" cy="1400175"/>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a:t>Place icon here. To hide this text, place cursor then hit space bar. Duplicate or delete as needed.</a:t>
            </a:r>
          </a:p>
        </p:txBody>
      </p:sp>
      <p:sp>
        <p:nvSpPr>
          <p:cNvPr id="12" name="Text Placeholder 9"/>
          <p:cNvSpPr>
            <a:spLocks noGrp="1"/>
          </p:cNvSpPr>
          <p:nvPr>
            <p:ph type="body" sz="quarter" idx="16" hasCustomPrompt="1"/>
          </p:nvPr>
        </p:nvSpPr>
        <p:spPr>
          <a:xfrm>
            <a:off x="6683111" y="1371600"/>
            <a:ext cx="1399032" cy="1400175"/>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a:t>Place icon here. To hide this text, place cursor then hit space bar. Duplicate or delete as needed.</a:t>
            </a:r>
          </a:p>
        </p:txBody>
      </p:sp>
      <p:sp>
        <p:nvSpPr>
          <p:cNvPr id="13" name="Content Placeholder 2"/>
          <p:cNvSpPr>
            <a:spLocks noGrp="1"/>
          </p:cNvSpPr>
          <p:nvPr>
            <p:ph sz="half" idx="1" hasCustomPrompt="1"/>
          </p:nvPr>
        </p:nvSpPr>
        <p:spPr>
          <a:xfrm>
            <a:off x="588385" y="3301267"/>
            <a:ext cx="2501612" cy="1127857"/>
          </a:xfrm>
        </p:spPr>
        <p:txBody>
          <a:bodyPr/>
          <a:lstStyle>
            <a:lvl1pPr>
              <a:defRPr sz="1200">
                <a:solidFill>
                  <a:schemeClr val="tx2"/>
                </a:solidFill>
              </a:defRPr>
            </a:lvl1pPr>
            <a:lvl2pPr marL="171450" indent="-171450">
              <a:buFont typeface="Arial" panose="020B0604020202020204" pitchFamily="34" charset="0"/>
              <a:buChar char="•"/>
              <a:defRPr sz="1200"/>
            </a:lvl2pPr>
            <a:lvl3pPr marL="342900" indent="-171450">
              <a:buClr>
                <a:schemeClr val="tx1"/>
              </a:buClr>
              <a:buFont typeface="Arial" panose="020B0604020202020204" pitchFamily="34" charset="0"/>
              <a:buChar char="−"/>
              <a:defRPr sz="1200"/>
            </a:lvl3pPr>
            <a:lvl4pPr marL="515541" indent="-172641">
              <a:buFont typeface="Arial" panose="020B0604020202020204" pitchFamily="34" charset="0"/>
              <a:buChar char="•"/>
              <a:defRPr sz="1200"/>
            </a:lvl4pPr>
            <a:lvl5pPr>
              <a:defRPr sz="1100"/>
            </a:lvl5pPr>
          </a:lstStyle>
          <a:p>
            <a:pPr lvl="0"/>
            <a:r>
              <a:rPr lang="en-US"/>
              <a:t>Type 16 pt gray text max three lines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91B99C12-BC4B-42D3-9852-1F9B4101E133}"/>
              </a:ext>
            </a:extLst>
          </p:cNvPr>
          <p:cNvSpPr>
            <a:spLocks noGrp="1"/>
          </p:cNvSpPr>
          <p:nvPr>
            <p:ph sz="half" idx="17" hasCustomPrompt="1"/>
          </p:nvPr>
        </p:nvSpPr>
        <p:spPr>
          <a:xfrm>
            <a:off x="3327632" y="3301267"/>
            <a:ext cx="2501612" cy="1127857"/>
          </a:xfrm>
        </p:spPr>
        <p:txBody>
          <a:bodyPr/>
          <a:lstStyle>
            <a:lvl1pPr>
              <a:defRPr sz="1200">
                <a:solidFill>
                  <a:schemeClr val="tx2"/>
                </a:solidFill>
              </a:defRPr>
            </a:lvl1pPr>
            <a:lvl2pPr marL="171450" indent="-171450">
              <a:buFont typeface="Arial" panose="020B0604020202020204" pitchFamily="34" charset="0"/>
              <a:buChar char="•"/>
              <a:defRPr sz="1200"/>
            </a:lvl2pPr>
            <a:lvl3pPr marL="342900" indent="-171450">
              <a:buClr>
                <a:schemeClr val="tx1"/>
              </a:buClr>
              <a:buFont typeface="Arial" panose="020B0604020202020204" pitchFamily="34" charset="0"/>
              <a:buChar char="−"/>
              <a:defRPr sz="1200"/>
            </a:lvl3pPr>
            <a:lvl4pPr marL="515541" indent="-172641">
              <a:buFont typeface="Arial" panose="020B0604020202020204" pitchFamily="34" charset="0"/>
              <a:buChar char="•"/>
              <a:defRPr sz="1200"/>
            </a:lvl4pPr>
            <a:lvl5pPr>
              <a:defRPr sz="1100"/>
            </a:lvl5pPr>
          </a:lstStyle>
          <a:p>
            <a:pPr lvl="0"/>
            <a:r>
              <a:rPr lang="en-US"/>
              <a:t>Type 16 pt gray text max three lines </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D9004B96-D94C-4153-B36B-4355853060EA}"/>
              </a:ext>
            </a:extLst>
          </p:cNvPr>
          <p:cNvSpPr>
            <a:spLocks noGrp="1"/>
          </p:cNvSpPr>
          <p:nvPr>
            <p:ph sz="half" idx="18" hasCustomPrompt="1"/>
          </p:nvPr>
        </p:nvSpPr>
        <p:spPr>
          <a:xfrm>
            <a:off x="6131821" y="3301267"/>
            <a:ext cx="2501612" cy="1127857"/>
          </a:xfrm>
        </p:spPr>
        <p:txBody>
          <a:bodyPr/>
          <a:lstStyle>
            <a:lvl1pPr>
              <a:defRPr sz="1200">
                <a:solidFill>
                  <a:schemeClr val="tx2"/>
                </a:solidFill>
              </a:defRPr>
            </a:lvl1pPr>
            <a:lvl2pPr marL="171450" indent="-171450">
              <a:buFont typeface="Arial" panose="020B0604020202020204" pitchFamily="34" charset="0"/>
              <a:buChar char="•"/>
              <a:defRPr sz="1200"/>
            </a:lvl2pPr>
            <a:lvl3pPr marL="342900" indent="-171450">
              <a:buClr>
                <a:schemeClr val="tx1"/>
              </a:buClr>
              <a:buFont typeface="Arial" panose="020B0604020202020204" pitchFamily="34" charset="0"/>
              <a:buChar char="−"/>
              <a:defRPr sz="1200"/>
            </a:lvl3pPr>
            <a:lvl4pPr marL="515541" indent="-172641">
              <a:buFont typeface="Arial" panose="020B0604020202020204" pitchFamily="34" charset="0"/>
              <a:buChar char="•"/>
              <a:defRPr sz="1200"/>
            </a:lvl4pPr>
            <a:lvl5pPr>
              <a:defRPr sz="1100"/>
            </a:lvl5pPr>
          </a:lstStyle>
          <a:p>
            <a:pPr lvl="0"/>
            <a:r>
              <a:rPr lang="en-US"/>
              <a:t>Type 16 pt gray text max three lines </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736416D-EB4F-4346-8783-FC896DC0CA68}"/>
              </a:ext>
            </a:extLst>
          </p:cNvPr>
          <p:cNvSpPr>
            <a:spLocks noGrp="1"/>
          </p:cNvSpPr>
          <p:nvPr>
            <p:ph type="body" sz="quarter" idx="19" hasCustomPrompt="1"/>
          </p:nvPr>
        </p:nvSpPr>
        <p:spPr>
          <a:xfrm>
            <a:off x="588385" y="2901554"/>
            <a:ext cx="2501612" cy="342900"/>
          </a:xfrm>
        </p:spPr>
        <p:txBody>
          <a:bodyPr/>
          <a:lstStyle>
            <a:lvl1pPr>
              <a:defRPr sz="1200">
                <a:solidFill>
                  <a:schemeClr val="accent1"/>
                </a:solidFill>
              </a:defRPr>
            </a:lvl1pPr>
          </a:lstStyle>
          <a:p>
            <a:pPr lvl="0"/>
            <a:r>
              <a:rPr lang="en-US"/>
              <a:t>Type subhead in 16 pt orange | Max two lines</a:t>
            </a:r>
          </a:p>
        </p:txBody>
      </p:sp>
      <p:sp>
        <p:nvSpPr>
          <p:cNvPr id="18" name="Text Placeholder 7">
            <a:extLst>
              <a:ext uri="{FF2B5EF4-FFF2-40B4-BE49-F238E27FC236}">
                <a16:creationId xmlns:a16="http://schemas.microsoft.com/office/drawing/2014/main" id="{5BAB981D-A627-42CC-B2DE-02C26E3DF946}"/>
              </a:ext>
            </a:extLst>
          </p:cNvPr>
          <p:cNvSpPr>
            <a:spLocks noGrp="1"/>
          </p:cNvSpPr>
          <p:nvPr>
            <p:ph type="body" sz="quarter" idx="20" hasCustomPrompt="1"/>
          </p:nvPr>
        </p:nvSpPr>
        <p:spPr>
          <a:xfrm>
            <a:off x="3327632" y="2899005"/>
            <a:ext cx="2501612" cy="342900"/>
          </a:xfrm>
        </p:spPr>
        <p:txBody>
          <a:bodyPr/>
          <a:lstStyle>
            <a:lvl1pPr>
              <a:defRPr sz="1200">
                <a:solidFill>
                  <a:schemeClr val="accent1"/>
                </a:solidFill>
              </a:defRPr>
            </a:lvl1pPr>
          </a:lstStyle>
          <a:p>
            <a:pPr lvl="0"/>
            <a:r>
              <a:rPr lang="en-US"/>
              <a:t>Type subhead in 16 pt orange | Max two lines</a:t>
            </a:r>
          </a:p>
        </p:txBody>
      </p:sp>
      <p:sp>
        <p:nvSpPr>
          <p:cNvPr id="19" name="Text Placeholder 7">
            <a:extLst>
              <a:ext uri="{FF2B5EF4-FFF2-40B4-BE49-F238E27FC236}">
                <a16:creationId xmlns:a16="http://schemas.microsoft.com/office/drawing/2014/main" id="{E65F5722-9D51-4EC9-BA8C-FDC59DB84633}"/>
              </a:ext>
            </a:extLst>
          </p:cNvPr>
          <p:cNvSpPr>
            <a:spLocks noGrp="1"/>
          </p:cNvSpPr>
          <p:nvPr>
            <p:ph type="body" sz="quarter" idx="21" hasCustomPrompt="1"/>
          </p:nvPr>
        </p:nvSpPr>
        <p:spPr>
          <a:xfrm>
            <a:off x="6131821" y="2899005"/>
            <a:ext cx="2501612" cy="342900"/>
          </a:xfrm>
        </p:spPr>
        <p:txBody>
          <a:bodyPr/>
          <a:lstStyle>
            <a:lvl1pPr>
              <a:defRPr sz="1200">
                <a:solidFill>
                  <a:schemeClr val="accent1"/>
                </a:solidFill>
              </a:defRPr>
            </a:lvl1pPr>
          </a:lstStyle>
          <a:p>
            <a:pPr lvl="0"/>
            <a:r>
              <a:rPr lang="en-US"/>
              <a:t>Type subhead in 16 pt orange | Max two lines</a:t>
            </a:r>
          </a:p>
        </p:txBody>
      </p:sp>
    </p:spTree>
    <p:extLst>
      <p:ext uri="{BB962C8B-B14F-4D97-AF65-F5344CB8AC3E}">
        <p14:creationId xmlns:p14="http://schemas.microsoft.com/office/powerpoint/2010/main" val="377501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5 Column | Type insightful headline in sentence case | One line</a:t>
            </a:r>
          </a:p>
        </p:txBody>
      </p:sp>
      <p:sp>
        <p:nvSpPr>
          <p:cNvPr id="3" name="Date Placeholder 2"/>
          <p:cNvSpPr>
            <a:spLocks noGrp="1"/>
          </p:cNvSpPr>
          <p:nvPr>
            <p:ph type="dt" sz="half" idx="10"/>
          </p:nvPr>
        </p:nvSpPr>
        <p:spPr/>
        <p:txBody>
          <a:bodyPr/>
          <a:lstStyle/>
          <a:p>
            <a:fld id="{330DFC76-490C-44EE-A349-549D5ACC39A2}"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8" name="Text Placeholder 7"/>
          <p:cNvSpPr>
            <a:spLocks noGrp="1"/>
          </p:cNvSpPr>
          <p:nvPr>
            <p:ph type="body" sz="quarter" idx="14" hasCustomPrompt="1"/>
          </p:nvPr>
        </p:nvSpPr>
        <p:spPr>
          <a:xfrm>
            <a:off x="371475" y="1371598"/>
            <a:ext cx="164592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a:t>Header</a:t>
            </a:r>
          </a:p>
        </p:txBody>
      </p:sp>
      <p:sp>
        <p:nvSpPr>
          <p:cNvPr id="27" name="Text Placeholder 7"/>
          <p:cNvSpPr>
            <a:spLocks noGrp="1"/>
          </p:cNvSpPr>
          <p:nvPr>
            <p:ph type="body" sz="quarter" idx="15" hasCustomPrompt="1"/>
          </p:nvPr>
        </p:nvSpPr>
        <p:spPr>
          <a:xfrm>
            <a:off x="2085635" y="1371599"/>
            <a:ext cx="164592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3799796" y="1371599"/>
            <a:ext cx="1645920" cy="497681"/>
          </a:xfrm>
          <a:solidFill>
            <a:schemeClr val="accent4"/>
          </a:solidFill>
        </p:spPr>
        <p:txBody>
          <a:bodyPr lIns="102870" anchor="ctr"/>
          <a:lstStyle>
            <a:lvl1pPr>
              <a:lnSpc>
                <a:spcPct val="90000"/>
              </a:lnSpc>
              <a:spcBef>
                <a:spcPts val="0"/>
              </a:spcBef>
              <a:spcAft>
                <a:spcPts val="0"/>
              </a:spcAft>
              <a:defRPr sz="1400">
                <a:solidFill>
                  <a:schemeClr val="bg1"/>
                </a:solidFill>
              </a:defRPr>
            </a:lvl1pPr>
          </a:lstStyle>
          <a:p>
            <a:pPr lvl="0"/>
            <a:r>
              <a:rPr lang="en-US"/>
              <a:t>Header</a:t>
            </a:r>
          </a:p>
        </p:txBody>
      </p:sp>
      <p:sp>
        <p:nvSpPr>
          <p:cNvPr id="29" name="Text Placeholder 7"/>
          <p:cNvSpPr>
            <a:spLocks noGrp="1"/>
          </p:cNvSpPr>
          <p:nvPr>
            <p:ph type="body" sz="quarter" idx="17" hasCustomPrompt="1"/>
          </p:nvPr>
        </p:nvSpPr>
        <p:spPr>
          <a:xfrm>
            <a:off x="5513956" y="1371599"/>
            <a:ext cx="1645920" cy="497681"/>
          </a:xfrm>
          <a:solidFill>
            <a:schemeClr val="accent1"/>
          </a:solidFill>
        </p:spPr>
        <p:txBody>
          <a:bodyPr lIns="102870" anchor="ctr"/>
          <a:lstStyle>
            <a:lvl1pPr>
              <a:lnSpc>
                <a:spcPct val="90000"/>
              </a:lnSpc>
              <a:spcBef>
                <a:spcPts val="0"/>
              </a:spcBef>
              <a:spcAft>
                <a:spcPts val="0"/>
              </a:spcAft>
              <a:defRPr sz="1400">
                <a:solidFill>
                  <a:schemeClr val="bg1"/>
                </a:solidFill>
              </a:defRPr>
            </a:lvl1pPr>
          </a:lstStyle>
          <a:p>
            <a:pPr lvl="0"/>
            <a:r>
              <a:rPr lang="en-US"/>
              <a:t>Header</a:t>
            </a:r>
          </a:p>
        </p:txBody>
      </p:sp>
      <p:sp>
        <p:nvSpPr>
          <p:cNvPr id="30" name="Text Placeholder 7"/>
          <p:cNvSpPr>
            <a:spLocks noGrp="1"/>
          </p:cNvSpPr>
          <p:nvPr>
            <p:ph type="body" sz="quarter" idx="18" hasCustomPrompt="1"/>
          </p:nvPr>
        </p:nvSpPr>
        <p:spPr>
          <a:xfrm>
            <a:off x="7228115" y="1371599"/>
            <a:ext cx="1645920" cy="497681"/>
          </a:xfrm>
          <a:solidFill>
            <a:srgbClr val="A22B38"/>
          </a:solidFill>
        </p:spPr>
        <p:txBody>
          <a:bodyPr lIns="102870" anchor="ctr"/>
          <a:lstStyle>
            <a:lvl1pPr>
              <a:lnSpc>
                <a:spcPct val="90000"/>
              </a:lnSpc>
              <a:spcBef>
                <a:spcPts val="0"/>
              </a:spcBef>
              <a:spcAft>
                <a:spcPts val="0"/>
              </a:spcAft>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71475"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32" name="Text Placeholder 7"/>
          <p:cNvSpPr>
            <a:spLocks noGrp="1"/>
          </p:cNvSpPr>
          <p:nvPr>
            <p:ph type="body" sz="quarter" idx="20" hasCustomPrompt="1"/>
          </p:nvPr>
        </p:nvSpPr>
        <p:spPr>
          <a:xfrm>
            <a:off x="2085635"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33" name="Text Placeholder 7"/>
          <p:cNvSpPr>
            <a:spLocks noGrp="1"/>
          </p:cNvSpPr>
          <p:nvPr>
            <p:ph type="body" sz="quarter" idx="21" hasCustomPrompt="1"/>
          </p:nvPr>
        </p:nvSpPr>
        <p:spPr>
          <a:xfrm>
            <a:off x="3799796"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34" name="Text Placeholder 7"/>
          <p:cNvSpPr>
            <a:spLocks noGrp="1"/>
          </p:cNvSpPr>
          <p:nvPr>
            <p:ph type="body" sz="quarter" idx="22" hasCustomPrompt="1"/>
          </p:nvPr>
        </p:nvSpPr>
        <p:spPr>
          <a:xfrm>
            <a:off x="5513956"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35" name="Text Placeholder 7"/>
          <p:cNvSpPr>
            <a:spLocks noGrp="1"/>
          </p:cNvSpPr>
          <p:nvPr>
            <p:ph type="body" sz="quarter" idx="23" hasCustomPrompt="1"/>
          </p:nvPr>
        </p:nvSpPr>
        <p:spPr>
          <a:xfrm>
            <a:off x="7228116"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Tree>
    <p:extLst>
      <p:ext uri="{BB962C8B-B14F-4D97-AF65-F5344CB8AC3E}">
        <p14:creationId xmlns:p14="http://schemas.microsoft.com/office/powerpoint/2010/main" val="329471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4 Column | Type insightful headline in sentence case | One line</a:t>
            </a:r>
          </a:p>
        </p:txBody>
      </p:sp>
      <p:sp>
        <p:nvSpPr>
          <p:cNvPr id="3" name="Date Placeholder 2"/>
          <p:cNvSpPr>
            <a:spLocks noGrp="1"/>
          </p:cNvSpPr>
          <p:nvPr>
            <p:ph type="dt" sz="half" idx="10"/>
          </p:nvPr>
        </p:nvSpPr>
        <p:spPr/>
        <p:txBody>
          <a:bodyPr/>
          <a:lstStyle/>
          <a:p>
            <a:fld id="{DE28B6D6-4119-40A9-83FC-2C2246C3D8B9}" type="datetime1">
              <a:rPr lang="en-US" smtClean="0"/>
              <a:t>9/24/2020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a:t>Use this space for one line subhead if needed | One line</a:t>
            </a:r>
          </a:p>
        </p:txBody>
      </p:sp>
      <p:sp>
        <p:nvSpPr>
          <p:cNvPr id="8" name="Text Placeholder 7"/>
          <p:cNvSpPr>
            <a:spLocks noGrp="1"/>
          </p:cNvSpPr>
          <p:nvPr>
            <p:ph type="body" sz="quarter" idx="14" hasCustomPrompt="1"/>
          </p:nvPr>
        </p:nvSpPr>
        <p:spPr>
          <a:xfrm>
            <a:off x="371475" y="1371598"/>
            <a:ext cx="205740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a:t>Header</a:t>
            </a:r>
          </a:p>
        </p:txBody>
      </p:sp>
      <p:sp>
        <p:nvSpPr>
          <p:cNvPr id="27" name="Text Placeholder 7"/>
          <p:cNvSpPr>
            <a:spLocks noGrp="1"/>
          </p:cNvSpPr>
          <p:nvPr>
            <p:ph type="body" sz="quarter" idx="15" hasCustomPrompt="1"/>
          </p:nvPr>
        </p:nvSpPr>
        <p:spPr>
          <a:xfrm>
            <a:off x="2517436" y="1371599"/>
            <a:ext cx="205740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4663397" y="1371599"/>
            <a:ext cx="2057400" cy="497681"/>
          </a:xfrm>
          <a:solidFill>
            <a:schemeClr val="accent4"/>
          </a:solidFill>
        </p:spPr>
        <p:txBody>
          <a:bodyPr lIns="102870" anchor="ctr"/>
          <a:lstStyle>
            <a:lvl1pPr>
              <a:lnSpc>
                <a:spcPct val="90000"/>
              </a:lnSpc>
              <a:spcBef>
                <a:spcPts val="0"/>
              </a:spcBef>
              <a:spcAft>
                <a:spcPts val="0"/>
              </a:spcAft>
              <a:defRPr sz="1400">
                <a:solidFill>
                  <a:schemeClr val="bg1"/>
                </a:solidFill>
              </a:defRPr>
            </a:lvl1pPr>
          </a:lstStyle>
          <a:p>
            <a:pPr lvl="0"/>
            <a:r>
              <a:rPr lang="en-US"/>
              <a:t>Header</a:t>
            </a:r>
          </a:p>
        </p:txBody>
      </p:sp>
      <p:sp>
        <p:nvSpPr>
          <p:cNvPr id="29" name="Text Placeholder 7"/>
          <p:cNvSpPr>
            <a:spLocks noGrp="1"/>
          </p:cNvSpPr>
          <p:nvPr>
            <p:ph type="body" sz="quarter" idx="17" hasCustomPrompt="1"/>
          </p:nvPr>
        </p:nvSpPr>
        <p:spPr>
          <a:xfrm>
            <a:off x="6809357" y="1371599"/>
            <a:ext cx="2057400" cy="497681"/>
          </a:xfrm>
          <a:solidFill>
            <a:schemeClr val="accent1"/>
          </a:solidFill>
        </p:spPr>
        <p:txBody>
          <a:bodyPr lIns="102870" anchor="ctr"/>
          <a:lstStyle>
            <a:lvl1pPr>
              <a:lnSpc>
                <a:spcPct val="90000"/>
              </a:lnSpc>
              <a:spcBef>
                <a:spcPts val="0"/>
              </a:spcBef>
              <a:spcAft>
                <a:spcPts val="0"/>
              </a:spcAft>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71475"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32" name="Text Placeholder 7"/>
          <p:cNvSpPr>
            <a:spLocks noGrp="1"/>
          </p:cNvSpPr>
          <p:nvPr>
            <p:ph type="body" sz="quarter" idx="20" hasCustomPrompt="1"/>
          </p:nvPr>
        </p:nvSpPr>
        <p:spPr>
          <a:xfrm>
            <a:off x="2517436"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33" name="Text Placeholder 7"/>
          <p:cNvSpPr>
            <a:spLocks noGrp="1"/>
          </p:cNvSpPr>
          <p:nvPr>
            <p:ph type="body" sz="quarter" idx="21" hasCustomPrompt="1"/>
          </p:nvPr>
        </p:nvSpPr>
        <p:spPr>
          <a:xfrm>
            <a:off x="4663397"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34" name="Text Placeholder 7"/>
          <p:cNvSpPr>
            <a:spLocks noGrp="1"/>
          </p:cNvSpPr>
          <p:nvPr>
            <p:ph type="body" sz="quarter" idx="22" hasCustomPrompt="1"/>
          </p:nvPr>
        </p:nvSpPr>
        <p:spPr>
          <a:xfrm>
            <a:off x="6809357"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Tree>
    <p:extLst>
      <p:ext uri="{BB962C8B-B14F-4D97-AF65-F5344CB8AC3E}">
        <p14:creationId xmlns:p14="http://schemas.microsoft.com/office/powerpoint/2010/main" val="80568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64D087D-EF83-4A62-AD98-E31A422A9423}"/>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
        <p:nvSpPr>
          <p:cNvPr id="2" name="Title Placeholder 1"/>
          <p:cNvSpPr>
            <a:spLocks noGrp="1"/>
          </p:cNvSpPr>
          <p:nvPr>
            <p:ph type="title"/>
          </p:nvPr>
        </p:nvSpPr>
        <p:spPr bwMode="gray">
          <a:xfrm>
            <a:off x="371475" y="0"/>
            <a:ext cx="8486775" cy="805544"/>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bwMode="gray">
          <a:xfrm>
            <a:off x="371475" y="1369219"/>
            <a:ext cx="8486775" cy="305582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e Placeholder 3"/>
          <p:cNvSpPr>
            <a:spLocks noGrp="1"/>
          </p:cNvSpPr>
          <p:nvPr>
            <p:ph type="dt" sz="half" idx="2"/>
          </p:nvPr>
        </p:nvSpPr>
        <p:spPr bwMode="gray">
          <a:xfrm>
            <a:off x="285750" y="5540149"/>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AAC9BFEB-C466-4BBD-BA13-A0F843576C30}" type="datetime1">
              <a:rPr lang="en-US" smtClean="0"/>
              <a:t>9/24/2020</a:t>
            </a:fld>
            <a:endParaRPr lang="en-US"/>
          </a:p>
        </p:txBody>
      </p:sp>
      <p:sp>
        <p:nvSpPr>
          <p:cNvPr id="5" name="Footer Placeholder 4"/>
          <p:cNvSpPr>
            <a:spLocks noGrp="1"/>
          </p:cNvSpPr>
          <p:nvPr>
            <p:ph type="ftr" sz="quarter" idx="3"/>
          </p:nvPr>
        </p:nvSpPr>
        <p:spPr bwMode="gray">
          <a:xfrm>
            <a:off x="3971925" y="4825909"/>
            <a:ext cx="4443412" cy="273844"/>
          </a:xfrm>
          <a:prstGeom prst="rect">
            <a:avLst/>
          </a:prstGeom>
        </p:spPr>
        <p:txBody>
          <a:bodyPr vert="horz" lIns="0" tIns="0" rIns="0" bIns="0" rtlCol="0" anchor="ctr"/>
          <a:lstStyle>
            <a:lvl1pPr>
              <a:defRPr lang="en-US" sz="700" smtClean="0">
                <a:solidFill>
                  <a:schemeClr val="tx1">
                    <a:tint val="75000"/>
                  </a:schemeClr>
                </a:solidFill>
              </a:defRPr>
            </a:lvl1pPr>
          </a:lstStyle>
          <a:p>
            <a:r>
              <a:rPr lang="en-US"/>
              <a:t>Do not reproduce, transmit or modify the content set forth herein in any form or by any means without written permission of UnitedHealthcare. © 2018 United HealthCare Services, Inc. All rights reserved.</a:t>
            </a:r>
          </a:p>
        </p:txBody>
      </p:sp>
      <p:sp>
        <p:nvSpPr>
          <p:cNvPr id="6" name="Slide Number Placeholder 5"/>
          <p:cNvSpPr>
            <a:spLocks noGrp="1"/>
          </p:cNvSpPr>
          <p:nvPr>
            <p:ph type="sldNum" sz="quarter" idx="4"/>
          </p:nvPr>
        </p:nvSpPr>
        <p:spPr bwMode="gray">
          <a:xfrm>
            <a:off x="8448675" y="4825909"/>
            <a:ext cx="406854" cy="273844"/>
          </a:xfrm>
          <a:prstGeom prst="rect">
            <a:avLst/>
          </a:prstGeom>
        </p:spPr>
        <p:txBody>
          <a:bodyPr vert="horz" lIns="0" tIns="0" rIns="0" bIns="0" rtlCol="0" anchor="ctr"/>
          <a:lstStyle>
            <a:lvl1pPr algn="r">
              <a:defRPr sz="900">
                <a:solidFill>
                  <a:schemeClr val="tx1">
                    <a:tint val="75000"/>
                  </a:schemeClr>
                </a:solidFill>
              </a:defRPr>
            </a:lvl1pPr>
          </a:lstStyle>
          <a:p>
            <a:fld id="{3310D8EA-3107-4873-B9AB-DD7D3E79053A}" type="slidenum">
              <a:rPr lang="en-US" smtClean="0"/>
              <a:t>‹#›</a:t>
            </a:fld>
            <a:endParaRPr lang="en-US"/>
          </a:p>
        </p:txBody>
      </p:sp>
      <p:cxnSp>
        <p:nvCxnSpPr>
          <p:cNvPr id="8" name="Straight Connector 7"/>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B69FDF-A621-430B-ADCC-6492A766DF3E}"/>
              </a:ext>
            </a:extLst>
          </p:cNvPr>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217218"/>
      </p:ext>
    </p:extLst>
  </p:cSld>
  <p:clrMap bg1="lt1" tx1="dk1" bg2="lt2" tx2="dk2" accent1="accent1" accent2="accent2" accent3="accent3" accent4="accent4" accent5="accent5" accent6="accent6" hlink="hlink" folHlink="folHlink"/>
  <p:sldLayoutIdLst>
    <p:sldLayoutId id="2147483850" r:id="rId1"/>
    <p:sldLayoutId id="2147483879"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71" r:id="rId20"/>
    <p:sldLayoutId id="2147483872" r:id="rId21"/>
    <p:sldLayoutId id="2147483875" r:id="rId22"/>
    <p:sldLayoutId id="2147483877" r:id="rId23"/>
    <p:sldLayoutId id="2147483880" r:id="rId24"/>
  </p:sldLayoutIdLst>
  <p:hf hdr="0" dt="0"/>
  <p:txStyles>
    <p:titleStyle>
      <a:lvl1pPr algn="l" defTabSz="685800" rtl="0" eaLnBrk="1" latinLnBrk="0" hangingPunct="1">
        <a:lnSpc>
          <a:spcPct val="90000"/>
        </a:lnSpc>
        <a:spcBef>
          <a:spcPct val="0"/>
        </a:spcBef>
        <a:buNone/>
        <a:defRPr sz="23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600"/>
        </a:spcBef>
        <a:spcAft>
          <a:spcPts val="450"/>
        </a:spcAft>
        <a:buFont typeface="Arial" panose="020B0604020202020204" pitchFamily="34" charset="0"/>
        <a:buChar char="​"/>
        <a:defRPr sz="1700" kern="1200">
          <a:solidFill>
            <a:schemeClr val="tx2"/>
          </a:solidFill>
          <a:latin typeface="+mn-lt"/>
          <a:ea typeface="+mn-ea"/>
          <a:cs typeface="+mn-cs"/>
        </a:defRPr>
      </a:lvl1pPr>
      <a:lvl2pPr marL="172641" indent="-172641"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2pPr>
      <a:lvl3pPr marL="171450" indent="-17145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3pPr>
      <a:lvl4pPr marL="344091" indent="-172641" algn="l" defTabSz="685800" rtl="0" eaLnBrk="1" latinLnBrk="0" hangingPunct="1">
        <a:lnSpc>
          <a:spcPct val="95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4pPr>
      <a:lvl5pPr marL="5143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6pPr>
      <a:lvl7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7pPr>
      <a:lvl8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8pPr>
      <a:lvl9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72" pos="3816" userDrawn="1">
          <p15:clr>
            <a:srgbClr val="FDE53C"/>
          </p15:clr>
        </p15:guide>
        <p15:guide id="73" orient="horz" pos="3720" userDrawn="1">
          <p15:clr>
            <a:srgbClr val="F26B43"/>
          </p15:clr>
        </p15:guide>
        <p15:guide id="74" userDrawn="1">
          <p15:clr>
            <a:srgbClr val="F26B43"/>
          </p15:clr>
        </p15:guide>
        <p15:guide id="75" pos="7440" userDrawn="1">
          <p15:clr>
            <a:srgbClr val="F26B43"/>
          </p15:clr>
        </p15:guide>
        <p15:guide id="76" pos="264" userDrawn="1">
          <p15:clr>
            <a:srgbClr val="F26B43"/>
          </p15:clr>
        </p15:guide>
        <p15:guide id="77" orient="horz" pos="4080" userDrawn="1">
          <p15:clr>
            <a:srgbClr val="F26B43"/>
          </p15:clr>
        </p15:guide>
        <p15:guide id="78" pos="312"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7392" userDrawn="1">
          <p15:clr>
            <a:srgbClr val="F26B43"/>
          </p15:clr>
        </p15:guide>
        <p15:guide id="85" pos="3864" userDrawn="1">
          <p15:clr>
            <a:srgbClr val="FDE53C"/>
          </p15:clr>
        </p15:guide>
        <p15:guide id="86" pos="2688" userDrawn="1">
          <p15:clr>
            <a:srgbClr val="F26B43"/>
          </p15:clr>
        </p15:guide>
        <p15:guide id="87" pos="4992" userDrawn="1">
          <p15:clr>
            <a:srgbClr val="F26B43"/>
          </p15:clr>
        </p15:guide>
        <p15:guide id="88" pos="2640" userDrawn="1">
          <p15:clr>
            <a:srgbClr val="F26B43"/>
          </p15:clr>
        </p15:guide>
        <p15:guide id="89" pos="504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mayoclinic.org/" TargetMode="External"/><Relationship Id="rId3" Type="http://schemas.openxmlformats.org/officeDocument/2006/relationships/hyperlink" Target="https://www.cdc.gov/parents/essentials/structure/rules.html" TargetMode="External"/><Relationship Id="rId7" Type="http://schemas.openxmlformats.org/officeDocument/2006/relationships/hyperlink" Target="http://www.cdc.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acp.org/" TargetMode="External"/><Relationship Id="rId5" Type="http://schemas.openxmlformats.org/officeDocument/2006/relationships/hyperlink" Target="https://evolvetreatment.com/blog/covid-19-boundaries-for-teens/" TargetMode="External"/><Relationship Id="rId4" Type="http://schemas.openxmlformats.org/officeDocument/2006/relationships/hyperlink" Target="https://www.childrensmercy.org/parent-ish/2020/05/new-normal/" TargetMode="External"/><Relationship Id="rId9" Type="http://schemas.openxmlformats.org/officeDocument/2006/relationships/hyperlink" Target="https://www.unicef.org/coronavirus/how-talk-your-child-about-coronavirus-covid-1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34530" y="1347216"/>
            <a:ext cx="5383666" cy="1596628"/>
          </a:xfrm>
        </p:spPr>
        <p:txBody>
          <a:bodyPr/>
          <a:lstStyle/>
          <a:p>
            <a:r>
              <a:rPr lang="en-US" dirty="0"/>
              <a:t>Talking to Children About </a:t>
            </a:r>
            <a:r>
              <a:rPr lang="en-US"/>
              <a:t>the Next Phase</a:t>
            </a:r>
            <a:endParaRPr lang="en-US" sz="3300" i="1"/>
          </a:p>
        </p:txBody>
      </p:sp>
    </p:spTree>
    <p:extLst>
      <p:ext uri="{BB962C8B-B14F-4D97-AF65-F5344CB8AC3E}">
        <p14:creationId xmlns:p14="http://schemas.microsoft.com/office/powerpoint/2010/main" val="1939272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75000"/>
              </a:lnSpc>
            </a:pPr>
            <a:r>
              <a:rPr lang="en-US" dirty="0">
                <a:latin typeface="Arial"/>
                <a:cs typeface="Arial"/>
              </a:rPr>
              <a:t>Parenting Styles During a Crisis</a:t>
            </a:r>
            <a:endParaRPr lang="en-US" dirty="0">
              <a:solidFill>
                <a:schemeClr val="tx1"/>
              </a:solidFill>
              <a:latin typeface="Arial"/>
              <a:cs typeface="Arial"/>
            </a:endParaRPr>
          </a:p>
        </p:txBody>
      </p:sp>
      <p:sp>
        <p:nvSpPr>
          <p:cNvPr id="3" name="Content Placeholder 2"/>
          <p:cNvSpPr>
            <a:spLocks noGrp="1"/>
          </p:cNvSpPr>
          <p:nvPr>
            <p:ph idx="1"/>
          </p:nvPr>
        </p:nvSpPr>
        <p:spPr>
          <a:xfrm>
            <a:off x="371475" y="988084"/>
            <a:ext cx="8496851" cy="3543857"/>
          </a:xfrm>
        </p:spPr>
        <p:txBody>
          <a:bodyPr vert="horz" lIns="0" tIns="0" rIns="0" bIns="0" rtlCol="0" anchor="t">
            <a:noAutofit/>
          </a:bodyPr>
          <a:lstStyle/>
          <a:p>
            <a:pPr marL="285750" indent="-285750">
              <a:buClr>
                <a:schemeClr val="accent2"/>
              </a:buClr>
              <a:buFont typeface="Arial" panose="020B0604020202020204" pitchFamily="34" charset="0"/>
              <a:buChar char="•"/>
            </a:pPr>
            <a:r>
              <a:rPr lang="en-US" dirty="0">
                <a:ea typeface="+mn-lt"/>
                <a:cs typeface="+mn-lt"/>
              </a:rPr>
              <a:t>Authoritative style (Firm, consistent </a:t>
            </a:r>
            <a:r>
              <a:rPr lang="en-US" dirty="0"/>
              <a:t>, s</a:t>
            </a:r>
            <a:r>
              <a:rPr lang="en-US" dirty="0">
                <a:ea typeface="+mn-lt"/>
                <a:cs typeface="+mn-lt"/>
              </a:rPr>
              <a:t>tructure offered, adaptability is high)</a:t>
            </a:r>
            <a:endParaRPr lang="en-US" dirty="0"/>
          </a:p>
          <a:p>
            <a:pPr marL="285750" indent="-285750">
              <a:buClr>
                <a:schemeClr val="accent2"/>
              </a:buClr>
              <a:buFont typeface="Arial" panose="020B0604020202020204" pitchFamily="34" charset="0"/>
              <a:buChar char="•"/>
            </a:pPr>
            <a:r>
              <a:rPr lang="en-US" dirty="0">
                <a:ea typeface="+mn-lt"/>
                <a:cs typeface="+mn-lt"/>
              </a:rPr>
              <a:t>Authoritarian style</a:t>
            </a:r>
            <a:r>
              <a:rPr lang="en-US" dirty="0"/>
              <a:t> (</a:t>
            </a:r>
            <a:r>
              <a:rPr lang="en-US" dirty="0">
                <a:ea typeface="+mn-lt"/>
                <a:cs typeface="+mn-lt"/>
              </a:rPr>
              <a:t>Very rigid, too much structure, concrete thinking)</a:t>
            </a:r>
            <a:endParaRPr lang="en-US" dirty="0"/>
          </a:p>
          <a:p>
            <a:pPr marL="285750" indent="-285750">
              <a:buClr>
                <a:schemeClr val="accent2"/>
              </a:buClr>
              <a:buFont typeface="Arial" panose="020B0604020202020204" pitchFamily="34" charset="0"/>
              <a:buChar char="•"/>
            </a:pPr>
            <a:r>
              <a:rPr lang="en-US" dirty="0">
                <a:ea typeface="+mn-lt"/>
                <a:cs typeface="+mn-lt"/>
              </a:rPr>
              <a:t>Permissive style</a:t>
            </a:r>
            <a:r>
              <a:rPr lang="en-US" dirty="0"/>
              <a:t> (l</a:t>
            </a:r>
            <a:r>
              <a:rPr lang="en-US" dirty="0">
                <a:ea typeface="+mn-lt"/>
                <a:cs typeface="+mn-lt"/>
              </a:rPr>
              <a:t>ack of rule enforcement, the “friend” v. “parent” role)</a:t>
            </a:r>
            <a:endParaRPr lang="en-US" dirty="0"/>
          </a:p>
          <a:p>
            <a:pPr marL="285750" indent="-285750">
              <a:spcAft>
                <a:spcPts val="600"/>
              </a:spcAft>
              <a:buClr>
                <a:schemeClr val="accent1"/>
              </a:buClr>
              <a:buFont typeface="Arial" panose="020B0604020202020204" pitchFamily="34" charset="0"/>
              <a:buChar char="•"/>
            </a:pPr>
            <a:endParaRPr lang="en-US" dirty="0">
              <a:latin typeface="Arial"/>
              <a:cs typeface="Arial"/>
            </a:endParaRPr>
          </a:p>
        </p:txBody>
      </p:sp>
    </p:spTree>
    <p:extLst>
      <p:ext uri="{BB962C8B-B14F-4D97-AF65-F5344CB8AC3E}">
        <p14:creationId xmlns:p14="http://schemas.microsoft.com/office/powerpoint/2010/main" val="3323948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75000"/>
              </a:lnSpc>
            </a:pPr>
            <a:r>
              <a:rPr lang="en-US">
                <a:latin typeface="Arial" panose="020B0604020202020204" pitchFamily="34" charset="0"/>
                <a:cs typeface="Arial" panose="020B0604020202020204" pitchFamily="34" charset="0"/>
              </a:rPr>
              <a:t>Parenting Style and Reintegration</a:t>
            </a:r>
            <a:endParaRPr lang="en-US">
              <a:solidFill>
                <a:schemeClr val="tx1"/>
              </a:solidFill>
            </a:endParaRPr>
          </a:p>
        </p:txBody>
      </p:sp>
      <p:sp>
        <p:nvSpPr>
          <p:cNvPr id="3" name="Content Placeholder 2"/>
          <p:cNvSpPr>
            <a:spLocks noGrp="1"/>
          </p:cNvSpPr>
          <p:nvPr>
            <p:ph idx="1"/>
          </p:nvPr>
        </p:nvSpPr>
        <p:spPr>
          <a:xfrm>
            <a:off x="371475" y="982264"/>
            <a:ext cx="8486775" cy="3404541"/>
          </a:xfrm>
        </p:spPr>
        <p:txBody>
          <a:bodyPr vert="horz" lIns="0" tIns="0" rIns="0" bIns="0" rtlCol="0" anchor="t">
            <a:noAutofit/>
          </a:bodyPr>
          <a:lstStyle/>
          <a:p>
            <a:pPr>
              <a:spcAft>
                <a:spcPts val="600"/>
              </a:spcAft>
              <a:buClr>
                <a:schemeClr val="accent1"/>
              </a:buClr>
              <a:buNone/>
            </a:pPr>
            <a:r>
              <a:rPr lang="en-US" sz="1800" dirty="0">
                <a:latin typeface="Arial"/>
                <a:cs typeface="Arial"/>
              </a:rPr>
              <a:t>Your Parenting style may influence reintegration.</a:t>
            </a:r>
          </a:p>
          <a:p>
            <a:pPr marL="285750" indent="-285750">
              <a:spcAft>
                <a:spcPts val="600"/>
              </a:spcAft>
              <a:buClr>
                <a:schemeClr val="accent2"/>
              </a:buClr>
              <a:buFont typeface="Arial" panose="020B0604020202020204" pitchFamily="34" charset="0"/>
              <a:buChar char="•"/>
            </a:pPr>
            <a:r>
              <a:rPr lang="en-US" sz="1800" dirty="0">
                <a:latin typeface="Arial"/>
                <a:cs typeface="Arial"/>
              </a:rPr>
              <a:t>Authoritative – cautiously optimistic</a:t>
            </a:r>
          </a:p>
          <a:p>
            <a:pPr marL="285750" indent="-285750">
              <a:spcAft>
                <a:spcPts val="600"/>
              </a:spcAft>
              <a:buClr>
                <a:schemeClr val="accent2"/>
              </a:buClr>
              <a:buFont typeface="Arial" panose="020B0604020202020204" pitchFamily="34" charset="0"/>
              <a:buChar char="•"/>
            </a:pPr>
            <a:r>
              <a:rPr lang="en-US" sz="1800" dirty="0">
                <a:latin typeface="Arial"/>
                <a:cs typeface="Arial"/>
              </a:rPr>
              <a:t>Authoritarian – lack of choices</a:t>
            </a:r>
          </a:p>
          <a:p>
            <a:pPr marL="285750" indent="-285750">
              <a:spcAft>
                <a:spcPts val="600"/>
              </a:spcAft>
              <a:buClr>
                <a:schemeClr val="accent2"/>
              </a:buClr>
              <a:buFont typeface="Arial" panose="020B0604020202020204" pitchFamily="34" charset="0"/>
              <a:buChar char="•"/>
            </a:pPr>
            <a:r>
              <a:rPr lang="en-US" sz="1800" dirty="0">
                <a:latin typeface="Arial"/>
                <a:cs typeface="Arial"/>
              </a:rPr>
              <a:t>Permissive – too many choices</a:t>
            </a:r>
          </a:p>
        </p:txBody>
      </p:sp>
    </p:spTree>
    <p:extLst>
      <p:ext uri="{BB962C8B-B14F-4D97-AF65-F5344CB8AC3E}">
        <p14:creationId xmlns:p14="http://schemas.microsoft.com/office/powerpoint/2010/main" val="174826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61F0-6902-4560-BD90-39505F6F7965}"/>
              </a:ext>
            </a:extLst>
          </p:cNvPr>
          <p:cNvSpPr>
            <a:spLocks noGrp="1"/>
          </p:cNvSpPr>
          <p:nvPr>
            <p:ph type="title"/>
          </p:nvPr>
        </p:nvSpPr>
        <p:spPr/>
        <p:txBody>
          <a:bodyPr/>
          <a:lstStyle/>
          <a:p>
            <a:r>
              <a:rPr lang="en-US" dirty="0">
                <a:cs typeface="Arial"/>
              </a:rPr>
              <a:t>Harsh Reality - Death and COVID-19</a:t>
            </a:r>
            <a:endParaRPr lang="en-US" dirty="0"/>
          </a:p>
        </p:txBody>
      </p:sp>
      <p:sp>
        <p:nvSpPr>
          <p:cNvPr id="3" name="Content Placeholder 2">
            <a:extLst>
              <a:ext uri="{FF2B5EF4-FFF2-40B4-BE49-F238E27FC236}">
                <a16:creationId xmlns:a16="http://schemas.microsoft.com/office/drawing/2014/main" id="{36C24E89-442E-4CCC-8638-D0761C02721D}"/>
              </a:ext>
            </a:extLst>
          </p:cNvPr>
          <p:cNvSpPr>
            <a:spLocks noGrp="1"/>
          </p:cNvSpPr>
          <p:nvPr>
            <p:ph idx="1"/>
          </p:nvPr>
        </p:nvSpPr>
        <p:spPr>
          <a:xfrm>
            <a:off x="371475" y="1042146"/>
            <a:ext cx="8486775" cy="2852389"/>
          </a:xfrm>
        </p:spPr>
        <p:txBody>
          <a:bodyPr vert="horz" lIns="0" tIns="0" rIns="0" bIns="0" rtlCol="0" anchor="t">
            <a:noAutofit/>
          </a:bodyPr>
          <a:lstStyle/>
          <a:p>
            <a:pPr marL="285750" indent="-285750">
              <a:buClr>
                <a:schemeClr val="accent2"/>
              </a:buClr>
              <a:buFont typeface="Arial" panose="020B0604020202020204" pitchFamily="34" charset="0"/>
              <a:buChar char="•"/>
            </a:pPr>
            <a:r>
              <a:rPr lang="en-US" dirty="0">
                <a:ea typeface="+mn-lt"/>
                <a:cs typeface="+mn-lt"/>
              </a:rPr>
              <a:t>Prepare yourself and your child for the sad possibility of losing a loved one</a:t>
            </a:r>
          </a:p>
          <a:p>
            <a:pPr marL="285750" indent="-285750">
              <a:buClr>
                <a:schemeClr val="accent2"/>
              </a:buClr>
              <a:buFont typeface="Arial" panose="020B0604020202020204" pitchFamily="34" charset="0"/>
              <a:buChar char="•"/>
            </a:pPr>
            <a:r>
              <a:rPr lang="en-US" dirty="0">
                <a:ea typeface="+mn-lt"/>
                <a:cs typeface="+mn-lt"/>
              </a:rPr>
              <a:t>Lay out the facts based on child's age</a:t>
            </a:r>
          </a:p>
          <a:p>
            <a:pPr marL="285750" indent="-285750">
              <a:buClr>
                <a:schemeClr val="accent2"/>
              </a:buClr>
              <a:buFont typeface="Arial" panose="020B0604020202020204" pitchFamily="34" charset="0"/>
              <a:buChar char="•"/>
            </a:pPr>
            <a:r>
              <a:rPr lang="en-US" dirty="0">
                <a:ea typeface="+mn-lt"/>
                <a:cs typeface="+mn-lt"/>
              </a:rPr>
              <a:t>Avoid euphemisms that might confuse the child</a:t>
            </a:r>
            <a:endParaRPr lang="en-US" dirty="0">
              <a:cs typeface="Arial" panose="020B0604020202020204"/>
            </a:endParaRPr>
          </a:p>
          <a:p>
            <a:pPr marL="285750" indent="-285750">
              <a:buClr>
                <a:schemeClr val="accent2"/>
              </a:buClr>
              <a:buFont typeface="Arial" panose="020B0604020202020204" pitchFamily="34" charset="0"/>
              <a:buChar char="•"/>
            </a:pPr>
            <a:r>
              <a:rPr lang="en-US" dirty="0">
                <a:cs typeface="Arial" panose="020B0604020202020204"/>
              </a:rPr>
              <a:t>Allow for space and emotions</a:t>
            </a:r>
          </a:p>
          <a:p>
            <a:pPr marL="285750" indent="-285750">
              <a:buClr>
                <a:schemeClr val="accent2"/>
              </a:buClr>
              <a:buFont typeface="Arial" panose="020B0604020202020204" pitchFamily="34" charset="0"/>
              <a:buChar char="•"/>
            </a:pPr>
            <a:r>
              <a:rPr lang="en-US" dirty="0">
                <a:cs typeface="Arial" panose="020B0604020202020204"/>
              </a:rPr>
              <a:t>Finds ways a child can honor the loved one </a:t>
            </a:r>
          </a:p>
          <a:p>
            <a:endParaRPr lang="en-US" dirty="0">
              <a:cs typeface="Arial" panose="020B0604020202020204"/>
            </a:endParaRPr>
          </a:p>
        </p:txBody>
      </p:sp>
      <p:sp>
        <p:nvSpPr>
          <p:cNvPr id="4" name="Footer Placeholder 3">
            <a:extLst>
              <a:ext uri="{FF2B5EF4-FFF2-40B4-BE49-F238E27FC236}">
                <a16:creationId xmlns:a16="http://schemas.microsoft.com/office/drawing/2014/main" id="{D9CB22F8-9EEC-4C21-B8C6-E4A3BDF0660F}"/>
              </a:ext>
            </a:extLst>
          </p:cNvPr>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a:extLst>
              <a:ext uri="{FF2B5EF4-FFF2-40B4-BE49-F238E27FC236}">
                <a16:creationId xmlns:a16="http://schemas.microsoft.com/office/drawing/2014/main" id="{A66745EC-2C6A-4AE7-812E-9044006DB26D}"/>
              </a:ext>
            </a:extLst>
          </p:cNvPr>
          <p:cNvSpPr>
            <a:spLocks noGrp="1"/>
          </p:cNvSpPr>
          <p:nvPr>
            <p:ph type="sldNum" sz="quarter" idx="12"/>
          </p:nvPr>
        </p:nvSpPr>
        <p:spPr/>
        <p:txBody>
          <a:bodyPr/>
          <a:lstStyle/>
          <a:p>
            <a:fld id="{3310D8EA-3107-4873-B9AB-DD7D3E79053A}" type="slidenum">
              <a:rPr lang="en-US" smtClean="0"/>
              <a:t>12</a:t>
            </a:fld>
            <a:endParaRPr lang="en-US"/>
          </a:p>
        </p:txBody>
      </p:sp>
    </p:spTree>
    <p:extLst>
      <p:ext uri="{BB962C8B-B14F-4D97-AF65-F5344CB8AC3E}">
        <p14:creationId xmlns:p14="http://schemas.microsoft.com/office/powerpoint/2010/main" val="329373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61F0-6902-4560-BD90-39505F6F7965}"/>
              </a:ext>
            </a:extLst>
          </p:cNvPr>
          <p:cNvSpPr>
            <a:spLocks noGrp="1"/>
          </p:cNvSpPr>
          <p:nvPr>
            <p:ph type="title"/>
          </p:nvPr>
        </p:nvSpPr>
        <p:spPr/>
        <p:txBody>
          <a:bodyPr/>
          <a:lstStyle/>
          <a:p>
            <a:r>
              <a:rPr lang="en-US" dirty="0">
                <a:cs typeface="Arial"/>
              </a:rPr>
              <a:t>Death Through the Ages </a:t>
            </a:r>
            <a:endParaRPr lang="en-US" dirty="0"/>
          </a:p>
        </p:txBody>
      </p:sp>
      <p:sp>
        <p:nvSpPr>
          <p:cNvPr id="3" name="Content Placeholder 2">
            <a:extLst>
              <a:ext uri="{FF2B5EF4-FFF2-40B4-BE49-F238E27FC236}">
                <a16:creationId xmlns:a16="http://schemas.microsoft.com/office/drawing/2014/main" id="{36C24E89-442E-4CCC-8638-D0761C02721D}"/>
              </a:ext>
            </a:extLst>
          </p:cNvPr>
          <p:cNvSpPr>
            <a:spLocks noGrp="1"/>
          </p:cNvSpPr>
          <p:nvPr>
            <p:ph idx="1"/>
          </p:nvPr>
        </p:nvSpPr>
        <p:spPr>
          <a:xfrm>
            <a:off x="371475" y="1026343"/>
            <a:ext cx="8486775" cy="2899453"/>
          </a:xfrm>
        </p:spPr>
        <p:txBody>
          <a:bodyPr vert="horz" lIns="0" tIns="0" rIns="0" bIns="0" rtlCol="0" anchor="t">
            <a:noAutofit/>
          </a:bodyPr>
          <a:lstStyle/>
          <a:p>
            <a:pPr>
              <a:buNone/>
            </a:pPr>
            <a:r>
              <a:rPr lang="en-US" dirty="0">
                <a:cs typeface="Arial" panose="020B0604020202020204"/>
              </a:rPr>
              <a:t>Children process death very differently at various developmental stages</a:t>
            </a:r>
          </a:p>
          <a:p>
            <a:pPr marL="285750" indent="-285750">
              <a:buClr>
                <a:schemeClr val="accent2"/>
              </a:buClr>
              <a:buFont typeface="Arial" panose="020B0604020202020204" pitchFamily="34" charset="0"/>
              <a:buChar char="•"/>
            </a:pPr>
            <a:r>
              <a:rPr lang="en-US" dirty="0">
                <a:cs typeface="Arial" panose="020B0604020202020204"/>
              </a:rPr>
              <a:t>Ages: 2 to 6: Temporary/reversible</a:t>
            </a:r>
          </a:p>
          <a:p>
            <a:pPr marL="285750" indent="-285750">
              <a:buClr>
                <a:schemeClr val="accent2"/>
              </a:buClr>
              <a:buFont typeface="Arial" panose="020B0604020202020204" pitchFamily="34" charset="0"/>
              <a:buChar char="•"/>
            </a:pPr>
            <a:r>
              <a:rPr lang="en-US" dirty="0">
                <a:cs typeface="Arial" panose="020B0604020202020204"/>
              </a:rPr>
              <a:t>Ages 6 to 9: Clearer understanding</a:t>
            </a:r>
          </a:p>
          <a:p>
            <a:pPr marL="285750" indent="-285750">
              <a:buClr>
                <a:schemeClr val="accent2"/>
              </a:buClr>
              <a:buFont typeface="Arial" panose="020B0604020202020204" pitchFamily="34" charset="0"/>
              <a:buChar char="•"/>
            </a:pPr>
            <a:r>
              <a:rPr lang="en-US" dirty="0">
                <a:cs typeface="Arial" panose="020B0604020202020204"/>
              </a:rPr>
              <a:t>Ages 9 to 12: Fully developed</a:t>
            </a:r>
            <a:r>
              <a:rPr lang="en-US" dirty="0">
                <a:cs typeface="Calibri"/>
              </a:rPr>
              <a:t> </a:t>
            </a:r>
          </a:p>
          <a:p>
            <a:pPr marL="285750" indent="-285750">
              <a:buClr>
                <a:schemeClr val="accent2"/>
              </a:buClr>
              <a:buFont typeface="Arial" panose="020B0604020202020204" pitchFamily="34" charset="0"/>
              <a:buChar char="•"/>
            </a:pPr>
            <a:r>
              <a:rPr lang="en-US" dirty="0">
                <a:cs typeface="Calibri"/>
              </a:rPr>
              <a:t>Age 12 through adolescence: There is a sense of egocentrism and a              tendency to believe that that they are immortal and indestructible.  </a:t>
            </a:r>
            <a:endParaRPr lang="en-US" dirty="0">
              <a:cs typeface="Arial" panose="020B0604020202020204"/>
            </a:endParaRPr>
          </a:p>
          <a:p>
            <a:pPr marL="285750" indent="-285750">
              <a:buClr>
                <a:schemeClr val="accent2"/>
              </a:buClr>
              <a:buFont typeface="Arial" panose="020B0604020202020204" pitchFamily="34" charset="0"/>
              <a:buChar char="•"/>
            </a:pPr>
            <a:endParaRPr lang="en-US" dirty="0">
              <a:cs typeface="Arial" panose="020B0604020202020204"/>
            </a:endParaRPr>
          </a:p>
          <a:p>
            <a:pPr>
              <a:buNone/>
            </a:pPr>
            <a:r>
              <a:rPr lang="en-US" dirty="0">
                <a:cs typeface="Arial" panose="020B0604020202020204"/>
              </a:rPr>
              <a:t>   </a:t>
            </a:r>
            <a:endParaRPr lang="en-US" dirty="0"/>
          </a:p>
          <a:p>
            <a:endParaRPr lang="en-US" dirty="0">
              <a:cs typeface="Arial" panose="020B0604020202020204"/>
            </a:endParaRPr>
          </a:p>
        </p:txBody>
      </p:sp>
      <p:sp>
        <p:nvSpPr>
          <p:cNvPr id="4" name="Footer Placeholder 3">
            <a:extLst>
              <a:ext uri="{FF2B5EF4-FFF2-40B4-BE49-F238E27FC236}">
                <a16:creationId xmlns:a16="http://schemas.microsoft.com/office/drawing/2014/main" id="{D9CB22F8-9EEC-4C21-B8C6-E4A3BDF0660F}"/>
              </a:ext>
            </a:extLst>
          </p:cNvPr>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a:extLst>
              <a:ext uri="{FF2B5EF4-FFF2-40B4-BE49-F238E27FC236}">
                <a16:creationId xmlns:a16="http://schemas.microsoft.com/office/drawing/2014/main" id="{A66745EC-2C6A-4AE7-812E-9044006DB26D}"/>
              </a:ext>
            </a:extLst>
          </p:cNvPr>
          <p:cNvSpPr>
            <a:spLocks noGrp="1"/>
          </p:cNvSpPr>
          <p:nvPr>
            <p:ph type="sldNum" sz="quarter" idx="12"/>
          </p:nvPr>
        </p:nvSpPr>
        <p:spPr/>
        <p:txBody>
          <a:bodyPr/>
          <a:lstStyle/>
          <a:p>
            <a:fld id="{3310D8EA-3107-4873-B9AB-DD7D3E79053A}" type="slidenum">
              <a:rPr lang="en-US" smtClean="0"/>
              <a:t>13</a:t>
            </a:fld>
            <a:endParaRPr lang="en-US"/>
          </a:p>
        </p:txBody>
      </p:sp>
    </p:spTree>
    <p:extLst>
      <p:ext uri="{BB962C8B-B14F-4D97-AF65-F5344CB8AC3E}">
        <p14:creationId xmlns:p14="http://schemas.microsoft.com/office/powerpoint/2010/main" val="93552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 Summary…</a:t>
            </a:r>
            <a:endParaRPr lang="en-US" dirty="0"/>
          </a:p>
        </p:txBody>
      </p:sp>
      <p:sp>
        <p:nvSpPr>
          <p:cNvPr id="3" name="Content Placeholder 2"/>
          <p:cNvSpPr>
            <a:spLocks noGrp="1"/>
          </p:cNvSpPr>
          <p:nvPr>
            <p:ph idx="1"/>
          </p:nvPr>
        </p:nvSpPr>
        <p:spPr>
          <a:xfrm>
            <a:off x="371475" y="960698"/>
            <a:ext cx="8486775" cy="3356659"/>
          </a:xfrm>
        </p:spPr>
        <p:txBody>
          <a:bodyPr vert="horz" lIns="0" tIns="0" rIns="0" bIns="0" rtlCol="0" anchor="t">
            <a:noAutofit/>
          </a:bodyPr>
          <a:lstStyle/>
          <a:p>
            <a:pPr marL="285750" indent="-285750">
              <a:spcAft>
                <a:spcPts val="600"/>
              </a:spcAft>
              <a:buClr>
                <a:schemeClr val="accent2"/>
              </a:buClr>
              <a:buFont typeface="Arial" panose="020B0604020202020204" pitchFamily="34" charset="0"/>
              <a:buChar char="•"/>
            </a:pPr>
            <a:r>
              <a:rPr lang="en-US" dirty="0">
                <a:latin typeface="Arial"/>
                <a:cs typeface="Arial"/>
              </a:rPr>
              <a:t>The “New Normal” will require adaptation</a:t>
            </a:r>
          </a:p>
          <a:p>
            <a:pPr marL="285750" indent="-285750">
              <a:spcAft>
                <a:spcPts val="600"/>
              </a:spcAft>
              <a:buClr>
                <a:schemeClr val="accent2"/>
              </a:buClr>
              <a:buFont typeface="Arial" panose="020B0604020202020204" pitchFamily="34" charset="0"/>
              <a:buChar char="•"/>
            </a:pPr>
            <a:r>
              <a:rPr lang="en-US" dirty="0">
                <a:latin typeface="Arial"/>
                <a:cs typeface="Arial"/>
              </a:rPr>
              <a:t>Be present and available to your child</a:t>
            </a:r>
          </a:p>
          <a:p>
            <a:pPr marL="285750" indent="-285750">
              <a:spcAft>
                <a:spcPts val="600"/>
              </a:spcAft>
              <a:buClr>
                <a:schemeClr val="accent2"/>
              </a:buClr>
              <a:buFont typeface="Arial" panose="020B0604020202020204" pitchFamily="34" charset="0"/>
              <a:buChar char="•"/>
            </a:pPr>
            <a:r>
              <a:rPr lang="en-US" dirty="0">
                <a:latin typeface="Arial"/>
                <a:cs typeface="Arial"/>
              </a:rPr>
              <a:t>Use clear and simple language in describing changes</a:t>
            </a:r>
            <a:endParaRPr lang="en-US" dirty="0">
              <a:cs typeface="Arial"/>
            </a:endParaRPr>
          </a:p>
          <a:p>
            <a:pPr marL="285750" indent="-285750">
              <a:spcAft>
                <a:spcPts val="600"/>
              </a:spcAft>
              <a:buClr>
                <a:schemeClr val="accent2"/>
              </a:buClr>
              <a:buFont typeface="Arial" panose="020B0604020202020204" pitchFamily="34" charset="0"/>
              <a:buChar char="•"/>
            </a:pPr>
            <a:r>
              <a:rPr lang="en-US" dirty="0">
                <a:cs typeface="Arial"/>
              </a:rPr>
              <a:t>Talking to kids about the virus and death are complicated, be prepared</a:t>
            </a:r>
          </a:p>
          <a:p>
            <a:pPr marL="285750" indent="-285750">
              <a:spcAft>
                <a:spcPts val="600"/>
              </a:spcAft>
              <a:buClr>
                <a:schemeClr val="accent2"/>
              </a:buClr>
              <a:buFont typeface="Arial" panose="020B0604020202020204" pitchFamily="34" charset="0"/>
              <a:buChar char="•"/>
            </a:pPr>
            <a:r>
              <a:rPr lang="en-US" dirty="0">
                <a:latin typeface="Arial"/>
                <a:cs typeface="Arial"/>
              </a:rPr>
              <a:t>Validate your child’s emotions</a:t>
            </a:r>
          </a:p>
          <a:p>
            <a:pPr marL="285750" indent="-285750">
              <a:spcAft>
                <a:spcPts val="600"/>
              </a:spcAft>
              <a:buClr>
                <a:schemeClr val="accent2"/>
              </a:buClr>
              <a:buFont typeface="Arial" panose="020B0604020202020204" pitchFamily="34" charset="0"/>
              <a:buChar char="•"/>
            </a:pPr>
            <a:r>
              <a:rPr lang="en-US" dirty="0">
                <a:latin typeface="Arial"/>
                <a:cs typeface="Arial"/>
              </a:rPr>
              <a:t>Authoritative parenting yields best results!</a:t>
            </a:r>
          </a:p>
        </p:txBody>
      </p:sp>
    </p:spTree>
    <p:extLst>
      <p:ext uri="{BB962C8B-B14F-4D97-AF65-F5344CB8AC3E}">
        <p14:creationId xmlns:p14="http://schemas.microsoft.com/office/powerpoint/2010/main" val="149395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Resources</a:t>
            </a:r>
            <a:endParaRPr lang="en-US" dirty="0"/>
          </a:p>
        </p:txBody>
      </p:sp>
      <p:sp>
        <p:nvSpPr>
          <p:cNvPr id="3" name="Content Placeholder 2"/>
          <p:cNvSpPr>
            <a:spLocks noGrp="1"/>
          </p:cNvSpPr>
          <p:nvPr>
            <p:ph idx="1"/>
          </p:nvPr>
        </p:nvSpPr>
        <p:spPr>
          <a:xfrm>
            <a:off x="371475" y="875399"/>
            <a:ext cx="8486775" cy="3802625"/>
          </a:xfrm>
        </p:spPr>
        <p:txBody>
          <a:bodyPr vert="horz" lIns="0" tIns="0" rIns="0" bIns="0" rtlCol="0" anchor="t">
            <a:noAutofit/>
          </a:bodyPr>
          <a:lstStyle/>
          <a:p>
            <a:pPr marL="285750" indent="-285750">
              <a:spcBef>
                <a:spcPts val="0"/>
              </a:spcBef>
              <a:spcAft>
                <a:spcPts val="0"/>
              </a:spcAft>
              <a:buClr>
                <a:schemeClr val="accent1"/>
              </a:buClr>
              <a:buFont typeface="Arial" panose="020B0604020202020204" pitchFamily="34" charset="0"/>
              <a:buChar char="•"/>
            </a:pPr>
            <a:r>
              <a:rPr lang="en-US" sz="1200" dirty="0">
                <a:effectLst/>
                <a:latin typeface="Arial"/>
                <a:cs typeface="Arial"/>
              </a:rPr>
              <a:t>Family Rules. (2019, November 05). Retrieved June 28, 2020, from </a:t>
            </a:r>
            <a:r>
              <a:rPr lang="en-US" sz="1200" dirty="0">
                <a:effectLst/>
                <a:latin typeface="Arial"/>
                <a:cs typeface="Arial"/>
                <a:hlinkClick r:id="rId3"/>
              </a:rPr>
              <a:t>https://www.cdc.gov/parents/essentials/structure/rules.html</a:t>
            </a:r>
            <a:endParaRPr lang="en-US" sz="1200" dirty="0">
              <a:effectLst/>
              <a:latin typeface="Arial"/>
              <a:cs typeface="Arial"/>
            </a:endParaRPr>
          </a:p>
          <a:p>
            <a:pPr marL="285750" indent="-285750">
              <a:spcBef>
                <a:spcPts val="0"/>
              </a:spcBef>
              <a:spcAft>
                <a:spcPts val="0"/>
              </a:spcAft>
              <a:buClr>
                <a:schemeClr val="accent1"/>
              </a:buClr>
              <a:buFont typeface="Arial" panose="020B0604020202020204" pitchFamily="34" charset="0"/>
              <a:buChar char="•"/>
            </a:pPr>
            <a:r>
              <a:rPr lang="en-US" sz="1200" dirty="0" err="1">
                <a:effectLst/>
                <a:latin typeface="Arial"/>
                <a:cs typeface="Arial"/>
              </a:rPr>
              <a:t>Kapalu</a:t>
            </a:r>
            <a:r>
              <a:rPr lang="en-US" sz="1200" dirty="0">
                <a:effectLst/>
                <a:latin typeface="Arial"/>
                <a:cs typeface="Arial"/>
              </a:rPr>
              <a:t>, C. L. (2020, May 12). Tips for helping children understand the new normal. Retrieved June 28, 2020, from </a:t>
            </a:r>
            <a:r>
              <a:rPr lang="en-US" sz="1200" dirty="0">
                <a:effectLst/>
                <a:latin typeface="Arial"/>
                <a:cs typeface="Arial"/>
                <a:hlinkClick r:id="rId4"/>
              </a:rPr>
              <a:t>https://www.childrensmercy.org/parent-ish/2020/05/new-normal/</a:t>
            </a:r>
            <a:endParaRPr lang="en-US" sz="1200" dirty="0">
              <a:effectLst/>
              <a:latin typeface="Arial"/>
              <a:cs typeface="Arial"/>
            </a:endParaRPr>
          </a:p>
          <a:p>
            <a:pPr marL="285750" indent="-285750">
              <a:spcBef>
                <a:spcPts val="0"/>
              </a:spcBef>
              <a:spcAft>
                <a:spcPts val="0"/>
              </a:spcAft>
              <a:buClr>
                <a:schemeClr val="accent1"/>
              </a:buClr>
              <a:buFont typeface="Arial" panose="020B0604020202020204" pitchFamily="34" charset="0"/>
              <a:buChar char="•"/>
            </a:pPr>
            <a:r>
              <a:rPr lang="en-US" sz="1200" dirty="0" err="1">
                <a:effectLst/>
                <a:latin typeface="Arial"/>
                <a:cs typeface="Arial"/>
              </a:rPr>
              <a:t>Kiesnoski</a:t>
            </a:r>
            <a:r>
              <a:rPr lang="en-US" sz="1200" dirty="0">
                <a:effectLst/>
                <a:latin typeface="Arial"/>
                <a:cs typeface="Arial"/>
              </a:rPr>
              <a:t>, K. (2020, May 11). Travel changed after 9/11; Here's how it will look after the Covid-19 pandemic finally recedes. Retrieved June 28, 2020, from </a:t>
            </a:r>
            <a:r>
              <a:rPr lang="en-US" sz="1200" u="sng" dirty="0">
                <a:solidFill>
                  <a:schemeClr val="accent1"/>
                </a:solidFill>
                <a:effectLst/>
                <a:latin typeface="Arial"/>
                <a:cs typeface="Arial"/>
              </a:rPr>
              <a:t>https://www.cnbc.com/2020/05/10/heres-how-travel-will-change-after-the-covid-19-pandemic-recedes.html</a:t>
            </a:r>
          </a:p>
          <a:p>
            <a:pPr marL="285750" indent="-285750">
              <a:spcBef>
                <a:spcPts val="0"/>
              </a:spcBef>
              <a:spcAft>
                <a:spcPts val="0"/>
              </a:spcAft>
              <a:buClr>
                <a:schemeClr val="accent1"/>
              </a:buClr>
              <a:buFont typeface="Arial" panose="020B0604020202020204" pitchFamily="34" charset="0"/>
              <a:buChar char="•"/>
            </a:pPr>
            <a:r>
              <a:rPr lang="en-US" sz="1200" dirty="0">
                <a:effectLst/>
                <a:latin typeface="Arial"/>
                <a:cs typeface="Arial"/>
              </a:rPr>
              <a:t>Returning to 'normal' after COVID-19. (2020, June 16). Retrieved June 28, 2020, from </a:t>
            </a:r>
            <a:r>
              <a:rPr lang="en-US" sz="1200" u="sng" dirty="0">
                <a:solidFill>
                  <a:schemeClr val="accent1"/>
                </a:solidFill>
                <a:effectLst/>
                <a:latin typeface="Arial"/>
                <a:cs typeface="Arial"/>
              </a:rPr>
              <a:t>https://kidshelpline.com.au/parents/issues/returning-normal-after-covid-19</a:t>
            </a:r>
          </a:p>
          <a:p>
            <a:pPr marL="285750" indent="-285750">
              <a:spcBef>
                <a:spcPts val="0"/>
              </a:spcBef>
              <a:spcAft>
                <a:spcPts val="0"/>
              </a:spcAft>
              <a:buClr>
                <a:schemeClr val="accent1"/>
              </a:buClr>
              <a:buFont typeface="Arial" panose="020B0604020202020204" pitchFamily="34" charset="0"/>
              <a:buChar char="•"/>
            </a:pPr>
            <a:r>
              <a:rPr lang="en-US" sz="1200" dirty="0">
                <a:effectLst/>
                <a:latin typeface="Arial"/>
                <a:cs typeface="Arial"/>
              </a:rPr>
              <a:t>Supporting your child's mental health as they return to school during COVID-19. (2020, June 16). Retrieved June 28, 2020, from </a:t>
            </a:r>
            <a:r>
              <a:rPr lang="en-US" sz="1200" u="sng" dirty="0">
                <a:solidFill>
                  <a:schemeClr val="accent1"/>
                </a:solidFill>
                <a:effectLst/>
                <a:latin typeface="Arial"/>
                <a:cs typeface="Arial"/>
              </a:rPr>
              <a:t>https://www.unicef.org/coronavirus/supporting-your-childs-mental-health-during-covid-19-school-return</a:t>
            </a:r>
          </a:p>
          <a:p>
            <a:pPr marL="285750" indent="-285750">
              <a:spcBef>
                <a:spcPts val="0"/>
              </a:spcBef>
              <a:spcAft>
                <a:spcPts val="0"/>
              </a:spcAft>
              <a:buClr>
                <a:schemeClr val="accent1"/>
              </a:buClr>
              <a:buFont typeface="Arial" panose="020B0604020202020204" pitchFamily="34" charset="0"/>
              <a:buChar char="•"/>
            </a:pPr>
            <a:r>
              <a:rPr lang="en-US" sz="1200" dirty="0">
                <a:latin typeface="Arial"/>
                <a:cs typeface="Arial"/>
              </a:rPr>
              <a:t>Whyte, A. (2020, May 10). COVID-19 Parent Questions: How Do I Set Boundaries for My Teen? Retrieved June 28, 2020, from </a:t>
            </a:r>
            <a:r>
              <a:rPr lang="en-US" sz="1200" dirty="0">
                <a:latin typeface="Arial"/>
                <a:cs typeface="Arial"/>
                <a:hlinkClick r:id="rId5"/>
              </a:rPr>
              <a:t>https://evolvetreatment.com/blog/covid-19-boundaries-for-teens/</a:t>
            </a:r>
          </a:p>
          <a:p>
            <a:pPr marL="285750" indent="-285750">
              <a:buClr>
                <a:schemeClr val="accent1"/>
              </a:buClr>
              <a:buChar char="•"/>
            </a:pPr>
            <a:r>
              <a:rPr lang="en-US" sz="1200" dirty="0">
                <a:ea typeface="+mn-lt"/>
                <a:cs typeface="+mn-lt"/>
                <a:hlinkClick r:id="rId6"/>
              </a:rPr>
              <a:t>www.aacp.org</a:t>
            </a:r>
            <a:r>
              <a:rPr lang="en-US" sz="1200" dirty="0">
                <a:ea typeface="+mn-lt"/>
                <a:cs typeface="+mn-lt"/>
              </a:rPr>
              <a:t>  (American Academy of Child and Adolescent Psychiatry)</a:t>
            </a:r>
          </a:p>
          <a:p>
            <a:pPr marL="285750" indent="-285750">
              <a:buClr>
                <a:schemeClr val="accent1"/>
              </a:buClr>
              <a:buChar char="•"/>
            </a:pPr>
            <a:r>
              <a:rPr lang="en-US" sz="1200" dirty="0">
                <a:ea typeface="+mn-lt"/>
                <a:cs typeface="+mn-lt"/>
                <a:hlinkClick r:id="rId7"/>
              </a:rPr>
              <a:t>www.cdc.gov</a:t>
            </a:r>
            <a:r>
              <a:rPr lang="en-US" sz="1200" dirty="0">
                <a:ea typeface="+mn-lt"/>
                <a:cs typeface="+mn-lt"/>
              </a:rPr>
              <a:t> (Centers for Disease Control)</a:t>
            </a:r>
          </a:p>
          <a:p>
            <a:pPr marL="285750" indent="-285750">
              <a:buClr>
                <a:schemeClr val="accent1"/>
              </a:buClr>
              <a:buChar char="•"/>
            </a:pPr>
            <a:r>
              <a:rPr lang="en-US" sz="1200" dirty="0">
                <a:ea typeface="+mn-lt"/>
                <a:cs typeface="+mn-lt"/>
                <a:hlinkClick r:id="rId8"/>
              </a:rPr>
              <a:t>www.mayoclinic.org</a:t>
            </a:r>
            <a:endParaRPr lang="en-US" sz="1200">
              <a:ea typeface="+mn-lt"/>
              <a:cs typeface="+mn-lt"/>
            </a:endParaRPr>
          </a:p>
          <a:p>
            <a:pPr marL="285750" indent="-285750">
              <a:buClr>
                <a:schemeClr val="accent1"/>
              </a:buClr>
              <a:buChar char="•"/>
            </a:pPr>
            <a:r>
              <a:rPr lang="en-US" sz="1200" dirty="0">
                <a:latin typeface="Arial" panose="020B0604020202020204" pitchFamily="34" charset="0"/>
                <a:cs typeface="Arial" panose="020B0604020202020204" pitchFamily="34" charset="0"/>
                <a:hlinkClick r:id="rId9"/>
              </a:rPr>
              <a:t>https://www.unicef.org/coronavirus/how-talk-your-child-about-coronavirus-covid-19</a:t>
            </a:r>
            <a:endParaRPr lang="en-US">
              <a:cs typeface="Arial" panose="020B0604020202020204"/>
            </a:endParaRPr>
          </a:p>
          <a:p>
            <a:pPr marL="285750" indent="-285750">
              <a:spcBef>
                <a:spcPts val="0"/>
              </a:spcBef>
              <a:spcAft>
                <a:spcPts val="0"/>
              </a:spcAft>
              <a:buClr>
                <a:schemeClr val="accent1"/>
              </a:buClr>
              <a:buFont typeface="Arial" panose="020B0604020202020204" pitchFamily="34" charset="0"/>
              <a:buChar char="​"/>
            </a:pPr>
            <a:endParaRPr lang="en-US" sz="1500" u="sng" dirty="0">
              <a:latin typeface="Arial" panose="020B0604020202020204" pitchFamily="34" charset="0"/>
              <a:cs typeface="Arial" panose="020B0604020202020204" pitchFamily="34" charset="0"/>
            </a:endParaRPr>
          </a:p>
          <a:p>
            <a:pPr marL="285750" indent="-285750">
              <a:spcBef>
                <a:spcPts val="0"/>
              </a:spcBef>
              <a:spcAft>
                <a:spcPts val="0"/>
              </a:spcAft>
              <a:buClr>
                <a:schemeClr val="accent1"/>
              </a:buClr>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28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5"/>
          <p:cNvSpPr>
            <a:spLocks noGrp="1"/>
          </p:cNvSpPr>
          <p:nvPr>
            <p:ph type="title"/>
          </p:nvPr>
        </p:nvSpPr>
        <p:spPr/>
        <p:txBody>
          <a:bodyPr/>
          <a:lstStyle/>
          <a:p>
            <a:r>
              <a:rPr lang="en-US" sz="2400"/>
              <a:t>Thank You for Attending Today's Session!</a:t>
            </a:r>
            <a:endParaRPr lang="en-US" altLang="en-US" sz="2400"/>
          </a:p>
        </p:txBody>
      </p:sp>
      <p:sp>
        <p:nvSpPr>
          <p:cNvPr id="21506" name="Text Placeholder 6"/>
          <p:cNvSpPr>
            <a:spLocks noGrp="1"/>
          </p:cNvSpPr>
          <p:nvPr>
            <p:ph type="body" idx="1"/>
          </p:nvPr>
        </p:nvSpPr>
        <p:spPr/>
        <p:txBody>
          <a:bodyPr/>
          <a:lstStyle/>
          <a:p>
            <a:pPr>
              <a:lnSpc>
                <a:spcPct val="80000"/>
              </a:lnSpc>
              <a:spcBef>
                <a:spcPts val="1200"/>
              </a:spcBef>
            </a:pPr>
            <a:r>
              <a:rPr lang="en-US"/>
              <a:t>Talking to Children about COVID-19</a:t>
            </a:r>
            <a:endParaRPr lang="en-US" sz="2000">
              <a:latin typeface="+mj-lt"/>
            </a:endParaRPr>
          </a:p>
        </p:txBody>
      </p:sp>
    </p:spTree>
    <p:extLst>
      <p:ext uri="{BB962C8B-B14F-4D97-AF65-F5344CB8AC3E}">
        <p14:creationId xmlns:p14="http://schemas.microsoft.com/office/powerpoint/2010/main" val="830410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panose="020B0604020202020204" pitchFamily="34" charset="0"/>
                <a:cs typeface="Arial" panose="020B0604020202020204" pitchFamily="34" charset="0"/>
              </a:rPr>
              <a:t>What to Expect</a:t>
            </a:r>
            <a:endParaRPr lang="en-US">
              <a:cs typeface="Arial" pitchFamily="34" charset="0"/>
            </a:endParaRPr>
          </a:p>
        </p:txBody>
      </p:sp>
      <p:sp>
        <p:nvSpPr>
          <p:cNvPr id="3" name="Content Placeholder 2"/>
          <p:cNvSpPr>
            <a:spLocks noGrp="1"/>
          </p:cNvSpPr>
          <p:nvPr>
            <p:ph idx="1"/>
          </p:nvPr>
        </p:nvSpPr>
        <p:spPr>
          <a:xfrm>
            <a:off x="371475" y="972273"/>
            <a:ext cx="8486775" cy="3769579"/>
          </a:xfrm>
        </p:spPr>
        <p:txBody>
          <a:bodyPr vert="horz" lIns="0" tIns="0" rIns="0" bIns="0" rtlCol="0" anchor="t">
            <a:noAutofit/>
          </a:bodyPr>
          <a:lstStyle/>
          <a:p>
            <a:pPr marL="285750" indent="-285750">
              <a:buClr>
                <a:schemeClr val="accent2"/>
              </a:buClr>
              <a:buFont typeface="Arial" panose="020B0604020202020204" pitchFamily="34" charset="0"/>
              <a:buChar char="•"/>
            </a:pPr>
            <a:r>
              <a:rPr lang="en-US" dirty="0">
                <a:ea typeface="+mn-lt"/>
                <a:cs typeface="+mn-lt"/>
              </a:rPr>
              <a:t>Being a role model – it starts with you</a:t>
            </a:r>
          </a:p>
          <a:p>
            <a:pPr marL="285750" indent="-285750">
              <a:buClr>
                <a:schemeClr val="accent2"/>
              </a:buClr>
              <a:buFont typeface="Arial" panose="020B0604020202020204" pitchFamily="34" charset="0"/>
              <a:buChar char="•"/>
            </a:pPr>
            <a:r>
              <a:rPr lang="en-US" dirty="0">
                <a:latin typeface="Arial"/>
                <a:ea typeface="+mn-lt"/>
                <a:cs typeface="+mn-lt"/>
              </a:rPr>
              <a:t>Creating a safe and comforting environment</a:t>
            </a:r>
          </a:p>
          <a:p>
            <a:pPr marL="285750" indent="-285750">
              <a:buClr>
                <a:schemeClr val="accent2"/>
              </a:buClr>
              <a:buFont typeface="Arial" panose="020B0604020202020204" pitchFamily="34" charset="0"/>
              <a:buChar char="•"/>
            </a:pPr>
            <a:r>
              <a:rPr lang="en-US" dirty="0">
                <a:latin typeface="Arial"/>
                <a:ea typeface="+mn-lt"/>
                <a:cs typeface="+mn-lt"/>
              </a:rPr>
              <a:t>The “Talk” about COVID-19</a:t>
            </a:r>
          </a:p>
          <a:p>
            <a:pPr marL="285750" indent="-285750">
              <a:buClr>
                <a:schemeClr val="accent2"/>
              </a:buClr>
              <a:buFont typeface="Arial" panose="020B0604020202020204" pitchFamily="34" charset="0"/>
              <a:buChar char="•"/>
            </a:pPr>
            <a:r>
              <a:rPr lang="en-US" dirty="0">
                <a:latin typeface="Arial"/>
                <a:ea typeface="+mn-lt"/>
                <a:cs typeface="+mn-lt"/>
              </a:rPr>
              <a:t>The “New Normal”</a:t>
            </a:r>
          </a:p>
          <a:p>
            <a:pPr marL="285750" indent="-285750">
              <a:buClr>
                <a:schemeClr val="accent2"/>
              </a:buClr>
              <a:buFont typeface="Arial" panose="020B0604020202020204" pitchFamily="34" charset="0"/>
              <a:buChar char="•"/>
            </a:pPr>
            <a:r>
              <a:rPr lang="en-US" dirty="0">
                <a:latin typeface="Arial"/>
                <a:ea typeface="+mn-lt"/>
                <a:cs typeface="+mn-lt"/>
              </a:rPr>
              <a:t>What will change?</a:t>
            </a:r>
          </a:p>
          <a:p>
            <a:pPr marL="285750" indent="-285750">
              <a:buClr>
                <a:schemeClr val="accent2"/>
              </a:buClr>
              <a:buFont typeface="Arial" panose="020B0604020202020204" pitchFamily="34" charset="0"/>
              <a:buChar char="•"/>
            </a:pPr>
            <a:r>
              <a:rPr lang="en-US" dirty="0">
                <a:latin typeface="Arial"/>
                <a:ea typeface="+mn-lt"/>
                <a:cs typeface="+mn-lt"/>
              </a:rPr>
              <a:t>Altered Reality</a:t>
            </a:r>
          </a:p>
          <a:p>
            <a:pPr marL="285750" indent="-285750">
              <a:buClr>
                <a:schemeClr val="accent2"/>
              </a:buClr>
              <a:buFont typeface="Arial" panose="020B0604020202020204" pitchFamily="34" charset="0"/>
              <a:buChar char="•"/>
            </a:pPr>
            <a:r>
              <a:rPr lang="en-US" dirty="0">
                <a:latin typeface="Arial"/>
                <a:ea typeface="+mn-lt"/>
                <a:cs typeface="+mn-lt"/>
              </a:rPr>
              <a:t>Your parenting style during crisis</a:t>
            </a:r>
          </a:p>
          <a:p>
            <a:pPr marL="285750" indent="-285750">
              <a:buClr>
                <a:schemeClr val="accent2"/>
              </a:buClr>
              <a:buFont typeface="Arial" panose="020B0604020202020204" pitchFamily="34" charset="0"/>
              <a:buChar char="•"/>
            </a:pPr>
            <a:r>
              <a:rPr lang="en-US" dirty="0">
                <a:latin typeface="Arial"/>
                <a:ea typeface="+mn-lt"/>
                <a:cs typeface="+mn-lt"/>
              </a:rPr>
              <a:t>Helping children deal with COVID-19 deaths</a:t>
            </a:r>
            <a:endParaRPr lang="en-US" dirty="0">
              <a:latin typeface="Arial"/>
              <a:cs typeface="Arial"/>
            </a:endParaRPr>
          </a:p>
        </p:txBody>
      </p:sp>
    </p:spTree>
    <p:extLst>
      <p:ext uri="{BB962C8B-B14F-4D97-AF65-F5344CB8AC3E}">
        <p14:creationId xmlns:p14="http://schemas.microsoft.com/office/powerpoint/2010/main" val="83873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panose="020B0604020202020204" pitchFamily="34" charset="0"/>
                <a:cs typeface="Arial" panose="020B0604020202020204" pitchFamily="34" charset="0"/>
              </a:rPr>
              <a:t>Learning Points</a:t>
            </a:r>
            <a:endParaRPr lang="en-US">
              <a:cs typeface="Arial" pitchFamily="34" charset="0"/>
            </a:endParaRPr>
          </a:p>
        </p:txBody>
      </p:sp>
      <p:sp>
        <p:nvSpPr>
          <p:cNvPr id="3" name="Content Placeholder 2"/>
          <p:cNvSpPr>
            <a:spLocks noGrp="1"/>
          </p:cNvSpPr>
          <p:nvPr>
            <p:ph idx="1"/>
          </p:nvPr>
        </p:nvSpPr>
        <p:spPr>
          <a:xfrm>
            <a:off x="371475" y="1112452"/>
            <a:ext cx="4246496" cy="3340142"/>
          </a:xfrm>
        </p:spPr>
        <p:txBody>
          <a:bodyPr vert="horz" lIns="0" tIns="0" rIns="0" bIns="0" rtlCol="0" anchor="t">
            <a:noAutofit/>
          </a:bodyPr>
          <a:lstStyle/>
          <a:p>
            <a:pPr marL="285750" indent="-285750">
              <a:spcAft>
                <a:spcPts val="600"/>
              </a:spcAft>
              <a:buClr>
                <a:schemeClr val="accent2"/>
              </a:buClr>
              <a:buFont typeface="Arial" panose="020B0604020202020204" pitchFamily="34" charset="0"/>
              <a:buChar char="•"/>
            </a:pPr>
            <a:r>
              <a:rPr lang="en-US" dirty="0">
                <a:latin typeface="Arial"/>
                <a:cs typeface="Arial"/>
              </a:rPr>
              <a:t>Help you realize the critical role you play in helping your child cope with COVID-19</a:t>
            </a:r>
          </a:p>
          <a:p>
            <a:pPr marL="285750" indent="-285750">
              <a:spcAft>
                <a:spcPts val="600"/>
              </a:spcAft>
              <a:buClr>
                <a:schemeClr val="accent2"/>
              </a:buClr>
              <a:buFont typeface="Arial" panose="020B0604020202020204" pitchFamily="34" charset="0"/>
              <a:buChar char="•"/>
            </a:pPr>
            <a:r>
              <a:rPr lang="en-US" dirty="0">
                <a:latin typeface="Arial"/>
                <a:cs typeface="Arial"/>
              </a:rPr>
              <a:t>Assist you in creating a safe and reassuring home environment </a:t>
            </a:r>
          </a:p>
          <a:p>
            <a:pPr marL="285750" indent="-285750">
              <a:spcAft>
                <a:spcPts val="600"/>
              </a:spcAft>
              <a:buClr>
                <a:schemeClr val="accent2"/>
              </a:buClr>
              <a:buFont typeface="Arial" panose="020B0604020202020204" pitchFamily="34" charset="0"/>
              <a:buChar char="•"/>
            </a:pPr>
            <a:r>
              <a:rPr lang="en-US" dirty="0">
                <a:latin typeface="Arial"/>
                <a:cs typeface="Arial"/>
              </a:rPr>
              <a:t>Prepare you for the conversations about the many changes we need to prepare our children to move forward</a:t>
            </a:r>
          </a:p>
          <a:p>
            <a:pPr marL="285750" indent="-285750">
              <a:spcAft>
                <a:spcPts val="600"/>
              </a:spcAft>
              <a:buClr>
                <a:schemeClr val="accent2"/>
              </a:buClr>
              <a:buFont typeface="Arial" panose="020B0604020202020204" pitchFamily="34" charset="0"/>
              <a:buChar char="•"/>
            </a:pPr>
            <a:r>
              <a:rPr lang="en-US" dirty="0">
                <a:latin typeface="Arial"/>
                <a:cs typeface="Arial"/>
              </a:rPr>
              <a:t>Recognize your parenting style will influence your success in navigating COVID-19</a:t>
            </a:r>
          </a:p>
          <a:p>
            <a:pPr marL="285750" indent="-285750">
              <a:spcAft>
                <a:spcPts val="600"/>
              </a:spcAft>
              <a:buClr>
                <a:schemeClr val="accent1"/>
              </a:buClr>
              <a:buFont typeface="Arial" panose="020B0604020202020204" pitchFamily="34" charset="0"/>
              <a:buChar char="•"/>
            </a:pPr>
            <a:endParaRPr lang="en-US" dirty="0">
              <a:latin typeface="Arial"/>
              <a:cs typeface="Arial"/>
            </a:endParaRPr>
          </a:p>
          <a:p>
            <a:pPr marL="285750" indent="-285750">
              <a:spcAft>
                <a:spcPts val="600"/>
              </a:spcAft>
              <a:buClr>
                <a:schemeClr val="accent1"/>
              </a:buClr>
              <a:buFont typeface="Arial" panose="020B0604020202020204" pitchFamily="34" charset="0"/>
              <a:buChar char="•"/>
            </a:pPr>
            <a:endParaRPr lang="en-US" dirty="0">
              <a:latin typeface="Arial"/>
              <a:cs typeface="Arial"/>
            </a:endParaRPr>
          </a:p>
        </p:txBody>
      </p:sp>
      <p:pic>
        <p:nvPicPr>
          <p:cNvPr id="4" name="Picture 4" descr="A group of people sitting at a table in front of a computer&#10;&#10;Description automatically generated">
            <a:extLst>
              <a:ext uri="{FF2B5EF4-FFF2-40B4-BE49-F238E27FC236}">
                <a16:creationId xmlns:a16="http://schemas.microsoft.com/office/drawing/2014/main" id="{64A56DEB-5C23-4800-A311-69CACE51CCBB}"/>
              </a:ext>
            </a:extLst>
          </p:cNvPr>
          <p:cNvPicPr>
            <a:picLocks noChangeAspect="1"/>
          </p:cNvPicPr>
          <p:nvPr/>
        </p:nvPicPr>
        <p:blipFill>
          <a:blip r:embed="rId3"/>
          <a:stretch>
            <a:fillRect/>
          </a:stretch>
        </p:blipFill>
        <p:spPr>
          <a:xfrm>
            <a:off x="5119777" y="1111884"/>
            <a:ext cx="3476445" cy="3286356"/>
          </a:xfrm>
          <a:prstGeom prst="rect">
            <a:avLst/>
          </a:prstGeom>
        </p:spPr>
      </p:pic>
    </p:spTree>
    <p:extLst>
      <p:ext uri="{BB962C8B-B14F-4D97-AF65-F5344CB8AC3E}">
        <p14:creationId xmlns:p14="http://schemas.microsoft.com/office/powerpoint/2010/main" val="255689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B99B-6523-408C-98CC-18C82085E679}"/>
              </a:ext>
            </a:extLst>
          </p:cNvPr>
          <p:cNvSpPr>
            <a:spLocks noGrp="1"/>
          </p:cNvSpPr>
          <p:nvPr>
            <p:ph type="title"/>
          </p:nvPr>
        </p:nvSpPr>
        <p:spPr/>
        <p:txBody>
          <a:bodyPr/>
          <a:lstStyle/>
          <a:p>
            <a:r>
              <a:rPr lang="en-US" dirty="0"/>
              <a:t>It Starts with You</a:t>
            </a:r>
          </a:p>
        </p:txBody>
      </p:sp>
      <p:sp>
        <p:nvSpPr>
          <p:cNvPr id="3" name="Content Placeholder 2">
            <a:extLst>
              <a:ext uri="{FF2B5EF4-FFF2-40B4-BE49-F238E27FC236}">
                <a16:creationId xmlns:a16="http://schemas.microsoft.com/office/drawing/2014/main" id="{C56F97E6-6CD5-42CB-805A-0421DC129786}"/>
              </a:ext>
            </a:extLst>
          </p:cNvPr>
          <p:cNvSpPr>
            <a:spLocks noGrp="1"/>
          </p:cNvSpPr>
          <p:nvPr>
            <p:ph idx="1"/>
          </p:nvPr>
        </p:nvSpPr>
        <p:spPr>
          <a:xfrm>
            <a:off x="371475" y="1449200"/>
            <a:ext cx="4195134" cy="2445336"/>
          </a:xfrm>
        </p:spPr>
        <p:txBody>
          <a:bodyPr/>
          <a:lstStyle/>
          <a:p>
            <a:pPr marL="285750" indent="-285750">
              <a:buClr>
                <a:schemeClr val="accent2"/>
              </a:buClr>
              <a:buFont typeface="Arial" panose="020B0604020202020204" pitchFamily="34" charset="0"/>
              <a:buChar char="•"/>
            </a:pPr>
            <a:r>
              <a:rPr lang="en-US" dirty="0"/>
              <a:t>Be a positive role model</a:t>
            </a:r>
          </a:p>
          <a:p>
            <a:pPr marL="285750" indent="-285750">
              <a:buClr>
                <a:schemeClr val="accent2"/>
              </a:buClr>
              <a:buFont typeface="Arial" panose="020B0604020202020204" pitchFamily="34" charset="0"/>
              <a:buChar char="•"/>
            </a:pPr>
            <a:r>
              <a:rPr lang="en-US" dirty="0"/>
              <a:t>You set the tone for your children and household</a:t>
            </a:r>
          </a:p>
          <a:p>
            <a:pPr marL="285750" indent="-285750">
              <a:buClr>
                <a:schemeClr val="accent2"/>
              </a:buClr>
              <a:buFont typeface="Arial" panose="020B0604020202020204" pitchFamily="34" charset="0"/>
              <a:buChar char="•"/>
            </a:pPr>
            <a:r>
              <a:rPr lang="en-US" dirty="0"/>
              <a:t>Check in with your emotions regularly</a:t>
            </a:r>
          </a:p>
          <a:p>
            <a:pPr marL="285750" indent="-285750">
              <a:buClr>
                <a:schemeClr val="accent2"/>
              </a:buClr>
              <a:buFont typeface="Arial" panose="020B0604020202020204" pitchFamily="34" charset="0"/>
              <a:buChar char="•"/>
            </a:pPr>
            <a:r>
              <a:rPr lang="en-US" dirty="0"/>
              <a:t>Stay Calm</a:t>
            </a:r>
          </a:p>
          <a:p>
            <a:pPr marL="285750" indent="-285750">
              <a:buClr>
                <a:schemeClr val="accent2"/>
              </a:buClr>
              <a:buFont typeface="Arial" panose="020B0604020202020204" pitchFamily="34" charset="0"/>
              <a:buChar char="•"/>
            </a:pPr>
            <a:r>
              <a:rPr lang="en-US" dirty="0"/>
              <a:t>Practice self-care</a:t>
            </a:r>
          </a:p>
          <a:p>
            <a:pPr marL="285750" indent="-285750">
              <a:buClr>
                <a:schemeClr val="accent2"/>
              </a:buClr>
              <a:buFont typeface="Arial" panose="020B0604020202020204" pitchFamily="34" charset="0"/>
              <a:buChar char="•"/>
            </a:pPr>
            <a:r>
              <a:rPr lang="en-US" dirty="0"/>
              <a:t>Model healthy habits to avoid virus</a:t>
            </a:r>
          </a:p>
          <a:p>
            <a:pPr marL="285750" indent="-285750">
              <a:buClr>
                <a:schemeClr val="accent2"/>
              </a:buClr>
              <a:buFont typeface="Arial" panose="020B0604020202020204" pitchFamily="34" charset="0"/>
              <a:buChar char="•"/>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4EB68E6-D5D4-4375-9C66-03EC546C96A9}"/>
              </a:ext>
            </a:extLst>
          </p:cNvPr>
          <p:cNvSpPr>
            <a:spLocks noGrp="1"/>
          </p:cNvSpPr>
          <p:nvPr>
            <p:ph type="sldNum" sz="quarter" idx="12"/>
          </p:nvPr>
        </p:nvSpPr>
        <p:spPr/>
        <p:txBody>
          <a:bodyPr/>
          <a:lstStyle/>
          <a:p>
            <a:fld id="{3310D8EA-3107-4873-B9AB-DD7D3E79053A}" type="slidenum">
              <a:rPr lang="en-US" smtClean="0"/>
              <a:t>4</a:t>
            </a:fld>
            <a:endParaRPr lang="en-US"/>
          </a:p>
        </p:txBody>
      </p:sp>
      <p:pic>
        <p:nvPicPr>
          <p:cNvPr id="6" name="Picture 6" descr="A group of people sitting at a table&#10;&#10;Description automatically generated">
            <a:extLst>
              <a:ext uri="{FF2B5EF4-FFF2-40B4-BE49-F238E27FC236}">
                <a16:creationId xmlns:a16="http://schemas.microsoft.com/office/drawing/2014/main" id="{5A0655DC-F4B7-4732-BEF0-98EBB09BA4C6}"/>
              </a:ext>
            </a:extLst>
          </p:cNvPr>
          <p:cNvPicPr>
            <a:picLocks noChangeAspect="1"/>
          </p:cNvPicPr>
          <p:nvPr/>
        </p:nvPicPr>
        <p:blipFill>
          <a:blip r:embed="rId3"/>
          <a:stretch>
            <a:fillRect/>
          </a:stretch>
        </p:blipFill>
        <p:spPr>
          <a:xfrm>
            <a:off x="4774722" y="1207306"/>
            <a:ext cx="4004812" cy="2879852"/>
          </a:xfrm>
          <a:prstGeom prst="rect">
            <a:avLst/>
          </a:prstGeom>
        </p:spPr>
      </p:pic>
    </p:spTree>
    <p:extLst>
      <p:ext uri="{BB962C8B-B14F-4D97-AF65-F5344CB8AC3E}">
        <p14:creationId xmlns:p14="http://schemas.microsoft.com/office/powerpoint/2010/main" val="80633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D3AC-5ED2-4B81-91CC-DFDCBDE7B739}"/>
              </a:ext>
            </a:extLst>
          </p:cNvPr>
          <p:cNvSpPr>
            <a:spLocks noGrp="1"/>
          </p:cNvSpPr>
          <p:nvPr>
            <p:ph type="title"/>
          </p:nvPr>
        </p:nvSpPr>
        <p:spPr/>
        <p:txBody>
          <a:bodyPr/>
          <a:lstStyle/>
          <a:p>
            <a:r>
              <a:rPr lang="en-US" dirty="0"/>
              <a:t>Create a Safe and Comforting Environment</a:t>
            </a:r>
          </a:p>
        </p:txBody>
      </p:sp>
      <p:sp>
        <p:nvSpPr>
          <p:cNvPr id="3" name="Content Placeholder 2">
            <a:extLst>
              <a:ext uri="{FF2B5EF4-FFF2-40B4-BE49-F238E27FC236}">
                <a16:creationId xmlns:a16="http://schemas.microsoft.com/office/drawing/2014/main" id="{A60F8CFB-8261-472F-B1D4-A70311158AED}"/>
              </a:ext>
            </a:extLst>
          </p:cNvPr>
          <p:cNvSpPr>
            <a:spLocks noGrp="1"/>
          </p:cNvSpPr>
          <p:nvPr>
            <p:ph idx="1"/>
          </p:nvPr>
        </p:nvSpPr>
        <p:spPr>
          <a:xfrm>
            <a:off x="371474" y="978508"/>
            <a:ext cx="8475992" cy="3492639"/>
          </a:xfrm>
        </p:spPr>
        <p:txBody>
          <a:bodyPr vert="horz" lIns="0" tIns="0" rIns="0" bIns="0" rtlCol="0" anchor="t">
            <a:noAutofit/>
          </a:bodyPr>
          <a:lstStyle/>
          <a:p>
            <a:pPr marL="285750" indent="-285750">
              <a:buClr>
                <a:schemeClr val="accent2"/>
              </a:buClr>
              <a:buFont typeface="Arial" panose="020B0604020202020204" pitchFamily="34" charset="0"/>
              <a:buChar char="•"/>
            </a:pPr>
            <a:r>
              <a:rPr lang="en-US" dirty="0"/>
              <a:t>Reassure child that they are safe</a:t>
            </a:r>
          </a:p>
          <a:p>
            <a:pPr marL="285750" indent="-285750">
              <a:buClr>
                <a:schemeClr val="accent2"/>
              </a:buClr>
              <a:buFont typeface="Arial" panose="020B0604020202020204" pitchFamily="34" charset="0"/>
              <a:buChar char="•"/>
            </a:pPr>
            <a:r>
              <a:rPr lang="en-US" dirty="0"/>
              <a:t>Let child know whatever they may be feeling is ok</a:t>
            </a:r>
          </a:p>
          <a:p>
            <a:pPr marL="285750" indent="-285750">
              <a:buClr>
                <a:schemeClr val="accent2"/>
              </a:buClr>
              <a:buFont typeface="Arial" panose="020B0604020202020204" pitchFamily="34" charset="0"/>
              <a:buChar char="•"/>
            </a:pPr>
            <a:r>
              <a:rPr lang="en-US" dirty="0"/>
              <a:t>Be available and encourage conversation when your child wants to talk</a:t>
            </a:r>
          </a:p>
          <a:p>
            <a:pPr marL="285750" indent="-285750">
              <a:buClr>
                <a:schemeClr val="accent2"/>
              </a:buClr>
              <a:buFont typeface="Arial" panose="020B0604020202020204" pitchFamily="34" charset="0"/>
              <a:buChar char="•"/>
            </a:pPr>
            <a:r>
              <a:rPr lang="en-US" dirty="0"/>
              <a:t>Encourage conversation but allow your child to take the lead</a:t>
            </a:r>
          </a:p>
          <a:p>
            <a:pPr marL="285750" indent="-285750">
              <a:buClr>
                <a:schemeClr val="accent2"/>
              </a:buClr>
              <a:buFont typeface="Arial" panose="020B0604020202020204" pitchFamily="34" charset="0"/>
              <a:buChar char="•"/>
            </a:pPr>
            <a:r>
              <a:rPr lang="en-US" dirty="0"/>
              <a:t>Don’t force conversations if child isn’t ready</a:t>
            </a:r>
          </a:p>
          <a:p>
            <a:pPr marL="285750" indent="-285750">
              <a:buClr>
                <a:schemeClr val="accent2"/>
              </a:buClr>
              <a:buFont typeface="Arial" panose="020B0604020202020204" pitchFamily="34" charset="0"/>
              <a:buChar char="•"/>
            </a:pPr>
            <a:r>
              <a:rPr lang="en-US" dirty="0"/>
              <a:t>Listen for what is said and what is not said</a:t>
            </a:r>
          </a:p>
          <a:p>
            <a:pPr marL="285750" indent="-285750">
              <a:buClr>
                <a:schemeClr val="accent2"/>
              </a:buClr>
              <a:buFont typeface="Arial" panose="020B0604020202020204" pitchFamily="34" charset="0"/>
              <a:buChar char="•"/>
            </a:pPr>
            <a:r>
              <a:rPr lang="en-US" dirty="0"/>
              <a:t>Show empathy</a:t>
            </a:r>
            <a:endParaRPr lang="en-US" dirty="0">
              <a:cs typeface="Arial"/>
            </a:endParaRPr>
          </a:p>
          <a:p>
            <a:pPr marL="285750" indent="-285750">
              <a:buClr>
                <a:schemeClr val="accent2"/>
              </a:buClr>
              <a:buFont typeface="Arial" panose="020B0604020202020204" pitchFamily="34" charset="0"/>
              <a:buChar char="•"/>
            </a:pPr>
            <a:r>
              <a:rPr lang="en-US" dirty="0"/>
              <a:t>Create and maintain daily routines </a:t>
            </a:r>
          </a:p>
          <a:p>
            <a:pPr marL="285750" indent="-285750">
              <a:buClr>
                <a:schemeClr val="accent2"/>
              </a:buClr>
              <a:buFont typeface="Arial" panose="020B0604020202020204" pitchFamily="34" charset="0"/>
              <a:buChar char="•"/>
            </a:pPr>
            <a:r>
              <a:rPr lang="en-US" dirty="0"/>
              <a:t>Limit access to news/social media</a:t>
            </a:r>
          </a:p>
          <a:p>
            <a:endParaRPr lang="en-US" dirty="0"/>
          </a:p>
        </p:txBody>
      </p:sp>
      <p:sp>
        <p:nvSpPr>
          <p:cNvPr id="5" name="Slide Number Placeholder 4">
            <a:extLst>
              <a:ext uri="{FF2B5EF4-FFF2-40B4-BE49-F238E27FC236}">
                <a16:creationId xmlns:a16="http://schemas.microsoft.com/office/drawing/2014/main" id="{FFE6D92E-7061-4556-A3BF-412FB1229EA4}"/>
              </a:ext>
            </a:extLst>
          </p:cNvPr>
          <p:cNvSpPr>
            <a:spLocks noGrp="1"/>
          </p:cNvSpPr>
          <p:nvPr>
            <p:ph type="sldNum" sz="quarter" idx="12"/>
          </p:nvPr>
        </p:nvSpPr>
        <p:spPr/>
        <p:txBody>
          <a:bodyPr/>
          <a:lstStyle/>
          <a:p>
            <a:fld id="{3310D8EA-3107-4873-B9AB-DD7D3E79053A}" type="slidenum">
              <a:rPr lang="en-US" smtClean="0"/>
              <a:t>5</a:t>
            </a:fld>
            <a:endParaRPr lang="en-US"/>
          </a:p>
        </p:txBody>
      </p:sp>
    </p:spTree>
    <p:extLst>
      <p:ext uri="{BB962C8B-B14F-4D97-AF65-F5344CB8AC3E}">
        <p14:creationId xmlns:p14="http://schemas.microsoft.com/office/powerpoint/2010/main" val="114177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61F0-6902-4560-BD90-39505F6F7965}"/>
              </a:ext>
            </a:extLst>
          </p:cNvPr>
          <p:cNvSpPr>
            <a:spLocks noGrp="1"/>
          </p:cNvSpPr>
          <p:nvPr>
            <p:ph type="title"/>
          </p:nvPr>
        </p:nvSpPr>
        <p:spPr/>
        <p:txBody>
          <a:bodyPr/>
          <a:lstStyle/>
          <a:p>
            <a:r>
              <a:rPr lang="en-US" dirty="0">
                <a:cs typeface="Arial"/>
              </a:rPr>
              <a:t>The "Talk" About COVID-19</a:t>
            </a:r>
            <a:endParaRPr lang="en-US" dirty="0"/>
          </a:p>
        </p:txBody>
      </p:sp>
      <p:sp>
        <p:nvSpPr>
          <p:cNvPr id="3" name="Content Placeholder 2">
            <a:extLst>
              <a:ext uri="{FF2B5EF4-FFF2-40B4-BE49-F238E27FC236}">
                <a16:creationId xmlns:a16="http://schemas.microsoft.com/office/drawing/2014/main" id="{36C24E89-442E-4CCC-8638-D0761C02721D}"/>
              </a:ext>
            </a:extLst>
          </p:cNvPr>
          <p:cNvSpPr>
            <a:spLocks noGrp="1"/>
          </p:cNvSpPr>
          <p:nvPr>
            <p:ph idx="1"/>
          </p:nvPr>
        </p:nvSpPr>
        <p:spPr>
          <a:xfrm>
            <a:off x="368754" y="1001162"/>
            <a:ext cx="8475992" cy="3434355"/>
          </a:xfrm>
        </p:spPr>
        <p:txBody>
          <a:bodyPr vert="horz" lIns="0" tIns="0" rIns="0" bIns="0" rtlCol="0" anchor="t">
            <a:noAutofit/>
          </a:bodyPr>
          <a:lstStyle/>
          <a:p>
            <a:pPr marL="285750" indent="-285750">
              <a:buClr>
                <a:schemeClr val="accent2"/>
              </a:buClr>
              <a:buChar char="•"/>
            </a:pPr>
            <a:r>
              <a:rPr lang="en-US" dirty="0">
                <a:ea typeface="+mn-lt"/>
                <a:cs typeface="+mn-lt"/>
              </a:rPr>
              <a:t>Prepare yourself </a:t>
            </a:r>
          </a:p>
          <a:p>
            <a:pPr marL="285750" indent="-285750">
              <a:buClr>
                <a:schemeClr val="accent2"/>
              </a:buClr>
              <a:buChar char="•"/>
            </a:pPr>
            <a:r>
              <a:rPr lang="en-US" dirty="0">
                <a:ea typeface="+mn-lt"/>
                <a:cs typeface="+mn-lt"/>
              </a:rPr>
              <a:t>Choose a good time to talk</a:t>
            </a:r>
          </a:p>
          <a:p>
            <a:pPr marL="285750" indent="-285750">
              <a:buClr>
                <a:schemeClr val="accent2"/>
              </a:buClr>
              <a:buChar char="•"/>
            </a:pPr>
            <a:r>
              <a:rPr lang="en-US" dirty="0">
                <a:ea typeface="+mn-lt"/>
                <a:cs typeface="+mn-lt"/>
              </a:rPr>
              <a:t>Ask them what they already know</a:t>
            </a:r>
          </a:p>
          <a:p>
            <a:pPr marL="285750" indent="-285750">
              <a:buClr>
                <a:schemeClr val="accent2"/>
              </a:buClr>
              <a:buChar char="•"/>
            </a:pPr>
            <a:r>
              <a:rPr lang="en-US" dirty="0">
                <a:ea typeface="+mn-lt"/>
                <a:cs typeface="+mn-lt"/>
              </a:rPr>
              <a:t>Ask them what questions they have</a:t>
            </a:r>
          </a:p>
          <a:p>
            <a:pPr marL="285750" indent="-285750">
              <a:buClr>
                <a:schemeClr val="accent2"/>
              </a:buClr>
              <a:buChar char="•"/>
            </a:pPr>
            <a:r>
              <a:rPr lang="en-US" dirty="0">
                <a:ea typeface="+mn-lt"/>
                <a:cs typeface="+mn-lt"/>
              </a:rPr>
              <a:t>Use clear and concise language</a:t>
            </a:r>
          </a:p>
          <a:p>
            <a:pPr marL="285750" indent="-285750">
              <a:buClr>
                <a:schemeClr val="accent2"/>
              </a:buClr>
              <a:buChar char="•"/>
            </a:pPr>
            <a:r>
              <a:rPr lang="en-US" dirty="0">
                <a:ea typeface="+mn-lt"/>
                <a:cs typeface="+mn-lt"/>
              </a:rPr>
              <a:t>Give them age appropriate facts and information</a:t>
            </a:r>
            <a:endParaRPr lang="en-US" dirty="0">
              <a:cs typeface="Arial"/>
            </a:endParaRPr>
          </a:p>
          <a:p>
            <a:pPr marL="285750" indent="-285750">
              <a:buClr>
                <a:schemeClr val="accent2"/>
              </a:buClr>
              <a:buChar char="•"/>
            </a:pPr>
            <a:r>
              <a:rPr lang="en-US" dirty="0">
                <a:cs typeface="Arial"/>
              </a:rPr>
              <a:t>Honesty is the best policy</a:t>
            </a:r>
          </a:p>
          <a:p>
            <a:pPr marL="285750" indent="-285750">
              <a:buClr>
                <a:schemeClr val="accent2"/>
              </a:buClr>
              <a:buChar char="•"/>
            </a:pPr>
            <a:r>
              <a:rPr lang="en-US" dirty="0">
                <a:cs typeface="Arial"/>
              </a:rPr>
              <a:t>If you don’t know something, say so and offer to research together</a:t>
            </a:r>
          </a:p>
          <a:p>
            <a:pPr marL="285750" indent="-285750">
              <a:buClr>
                <a:schemeClr val="accent2"/>
              </a:buClr>
              <a:buChar char="•"/>
            </a:pPr>
            <a:r>
              <a:rPr lang="en-US" dirty="0">
                <a:cs typeface="Arial"/>
              </a:rPr>
              <a:t>Give them time and space to feel in control </a:t>
            </a:r>
          </a:p>
          <a:p>
            <a:endParaRPr lang="en-US" dirty="0">
              <a:cs typeface="Arial"/>
            </a:endParaRPr>
          </a:p>
        </p:txBody>
      </p:sp>
      <p:sp>
        <p:nvSpPr>
          <p:cNvPr id="5" name="Slide Number Placeholder 4">
            <a:extLst>
              <a:ext uri="{FF2B5EF4-FFF2-40B4-BE49-F238E27FC236}">
                <a16:creationId xmlns:a16="http://schemas.microsoft.com/office/drawing/2014/main" id="{A66745EC-2C6A-4AE7-812E-9044006DB26D}"/>
              </a:ext>
            </a:extLst>
          </p:cNvPr>
          <p:cNvSpPr>
            <a:spLocks noGrp="1"/>
          </p:cNvSpPr>
          <p:nvPr>
            <p:ph type="sldNum" sz="quarter" idx="12"/>
          </p:nvPr>
        </p:nvSpPr>
        <p:spPr/>
        <p:txBody>
          <a:bodyPr/>
          <a:lstStyle/>
          <a:p>
            <a:fld id="{3310D8EA-3107-4873-B9AB-DD7D3E79053A}" type="slidenum">
              <a:rPr lang="en-US" smtClean="0"/>
              <a:t>6</a:t>
            </a:fld>
            <a:endParaRPr lang="en-US"/>
          </a:p>
        </p:txBody>
      </p:sp>
    </p:spTree>
    <p:extLst>
      <p:ext uri="{BB962C8B-B14F-4D97-AF65-F5344CB8AC3E}">
        <p14:creationId xmlns:p14="http://schemas.microsoft.com/office/powerpoint/2010/main" val="25852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75000"/>
              </a:lnSpc>
            </a:pPr>
            <a:r>
              <a:rPr lang="en-US" dirty="0">
                <a:latin typeface="Arial"/>
                <a:cs typeface="Arial"/>
              </a:rPr>
              <a:t>Will We “Go Back To Normal”?</a:t>
            </a:r>
            <a:endParaRPr lang="en-US" dirty="0">
              <a:solidFill>
                <a:schemeClr val="tx1"/>
              </a:solidFill>
              <a:latin typeface="Arial"/>
              <a:cs typeface="Arial"/>
            </a:endParaRPr>
          </a:p>
        </p:txBody>
      </p:sp>
      <p:sp>
        <p:nvSpPr>
          <p:cNvPr id="3" name="Content Placeholder 2"/>
          <p:cNvSpPr>
            <a:spLocks noGrp="1"/>
          </p:cNvSpPr>
          <p:nvPr>
            <p:ph idx="1"/>
          </p:nvPr>
        </p:nvSpPr>
        <p:spPr>
          <a:xfrm>
            <a:off x="371475" y="1845205"/>
            <a:ext cx="4238266" cy="1747615"/>
          </a:xfrm>
        </p:spPr>
        <p:txBody>
          <a:bodyPr vert="horz" lIns="0" tIns="0" rIns="0" bIns="0" rtlCol="0" anchor="t">
            <a:noAutofit/>
          </a:bodyPr>
          <a:lstStyle/>
          <a:p>
            <a:pPr marL="285750" indent="-285750">
              <a:buClr>
                <a:schemeClr val="accent2"/>
              </a:buClr>
              <a:buFont typeface="Arial" panose="020B0604020202020204" pitchFamily="34" charset="0"/>
              <a:buChar char="•"/>
            </a:pPr>
            <a:r>
              <a:rPr lang="en-US" sz="1800" dirty="0">
                <a:ea typeface="+mn-lt"/>
                <a:cs typeface="+mn-lt"/>
              </a:rPr>
              <a:t>There will be a “New Normal” </a:t>
            </a:r>
            <a:endParaRPr lang="en-US" dirty="0">
              <a:cs typeface="Arial" panose="020B0604020202020204"/>
            </a:endParaRPr>
          </a:p>
          <a:p>
            <a:pPr marL="285750" indent="-285750">
              <a:buClr>
                <a:schemeClr val="accent2"/>
              </a:buClr>
              <a:buChar char="•"/>
            </a:pPr>
            <a:r>
              <a:rPr lang="en-US" sz="1800" dirty="0">
                <a:ea typeface="+mn-lt"/>
                <a:cs typeface="+mn-lt"/>
              </a:rPr>
              <a:t>Many changes on the horizon!</a:t>
            </a:r>
            <a:endParaRPr lang="en-US" dirty="0">
              <a:ea typeface="+mn-lt"/>
              <a:cs typeface="+mn-lt"/>
            </a:endParaRPr>
          </a:p>
          <a:p>
            <a:pPr marL="285750" indent="-285750">
              <a:buClr>
                <a:schemeClr val="accent2"/>
              </a:buClr>
              <a:buFont typeface="Arial" panose="020B0604020202020204" pitchFamily="34" charset="0"/>
              <a:buChar char="•"/>
            </a:pPr>
            <a:r>
              <a:rPr lang="en-US" sz="1800" dirty="0">
                <a:ea typeface="+mn-lt"/>
                <a:cs typeface="+mn-lt"/>
              </a:rPr>
              <a:t>What will stay the same?</a:t>
            </a:r>
            <a:endParaRPr lang="en-US">
              <a:cs typeface="Arial" panose="020B0604020202020204"/>
            </a:endParaRPr>
          </a:p>
          <a:p>
            <a:pPr marL="285750" indent="-285750">
              <a:buClr>
                <a:schemeClr val="accent2"/>
              </a:buClr>
              <a:buFont typeface="Arial" panose="020B0604020202020204" pitchFamily="34" charset="0"/>
              <a:buChar char="•"/>
            </a:pPr>
            <a:r>
              <a:rPr lang="en-US" sz="1800" dirty="0">
                <a:ea typeface="+mn-lt"/>
                <a:cs typeface="+mn-lt"/>
              </a:rPr>
              <a:t>The importance of the “known”</a:t>
            </a:r>
            <a:endParaRPr lang="en-US" dirty="0">
              <a:cs typeface="Arial" panose="020B0604020202020204"/>
            </a:endParaRPr>
          </a:p>
          <a:p>
            <a:pPr marL="285750" indent="-285750">
              <a:spcAft>
                <a:spcPts val="600"/>
              </a:spcAft>
              <a:buClr>
                <a:schemeClr val="accent1"/>
              </a:buClr>
              <a:buFont typeface="Arial" panose="020B0604020202020204" pitchFamily="34" charset="0"/>
              <a:buChar char="•"/>
            </a:pPr>
            <a:endParaRPr lang="en-US" sz="1800" dirty="0">
              <a:cs typeface="Arial"/>
            </a:endParaRPr>
          </a:p>
        </p:txBody>
      </p:sp>
      <p:pic>
        <p:nvPicPr>
          <p:cNvPr id="4" name="Picture 4" descr="A couple of people that are talking to each other&#10;&#10;Description automatically generated">
            <a:extLst>
              <a:ext uri="{FF2B5EF4-FFF2-40B4-BE49-F238E27FC236}">
                <a16:creationId xmlns:a16="http://schemas.microsoft.com/office/drawing/2014/main" id="{CDDCA51B-CA35-455A-82C4-9C5161710960}"/>
              </a:ext>
            </a:extLst>
          </p:cNvPr>
          <p:cNvPicPr>
            <a:picLocks noChangeAspect="1"/>
          </p:cNvPicPr>
          <p:nvPr/>
        </p:nvPicPr>
        <p:blipFill>
          <a:blip r:embed="rId3"/>
          <a:stretch>
            <a:fillRect/>
          </a:stretch>
        </p:blipFill>
        <p:spPr>
          <a:xfrm>
            <a:off x="4742371" y="1359271"/>
            <a:ext cx="3907766" cy="2813145"/>
          </a:xfrm>
          <a:prstGeom prst="rect">
            <a:avLst/>
          </a:prstGeom>
        </p:spPr>
      </p:pic>
    </p:spTree>
    <p:extLst>
      <p:ext uri="{BB962C8B-B14F-4D97-AF65-F5344CB8AC3E}">
        <p14:creationId xmlns:p14="http://schemas.microsoft.com/office/powerpoint/2010/main" val="315728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75000"/>
              </a:lnSpc>
            </a:pPr>
            <a:r>
              <a:rPr lang="en-US" dirty="0">
                <a:latin typeface="Arial" panose="020B0604020202020204" pitchFamily="34" charset="0"/>
                <a:cs typeface="Arial" panose="020B0604020202020204" pitchFamily="34" charset="0"/>
              </a:rPr>
              <a:t>Changes in Boundaries and Socializing</a:t>
            </a:r>
            <a:endParaRPr lang="en-US" dirty="0">
              <a:solidFill>
                <a:schemeClr val="tx1"/>
              </a:solidFill>
            </a:endParaRPr>
          </a:p>
        </p:txBody>
      </p:sp>
      <p:sp>
        <p:nvSpPr>
          <p:cNvPr id="3" name="Content Placeholder 2"/>
          <p:cNvSpPr>
            <a:spLocks noGrp="1"/>
          </p:cNvSpPr>
          <p:nvPr>
            <p:ph idx="1"/>
          </p:nvPr>
        </p:nvSpPr>
        <p:spPr>
          <a:xfrm>
            <a:off x="371475" y="960698"/>
            <a:ext cx="8486775" cy="3767505"/>
          </a:xfrm>
        </p:spPr>
        <p:txBody>
          <a:bodyPr vert="horz" lIns="0" tIns="0" rIns="0" bIns="0" rtlCol="0" anchor="t">
            <a:noAutofit/>
          </a:bodyPr>
          <a:lstStyle/>
          <a:p>
            <a:pPr marL="285750" indent="-285750">
              <a:buClr>
                <a:schemeClr val="accent2"/>
              </a:buClr>
              <a:buFont typeface="Arial" panose="020B0604020202020204" pitchFamily="34" charset="0"/>
              <a:buChar char="•"/>
            </a:pPr>
            <a:r>
              <a:rPr lang="en-US" sz="1800" dirty="0">
                <a:ea typeface="+mn-lt"/>
                <a:cs typeface="+mn-lt"/>
              </a:rPr>
              <a:t>Physical boundaries</a:t>
            </a:r>
            <a:endParaRPr lang="en-US" dirty="0">
              <a:ea typeface="+mn-lt"/>
              <a:cs typeface="+mn-lt"/>
            </a:endParaRPr>
          </a:p>
          <a:p>
            <a:pPr marL="285750" indent="-285750">
              <a:buClr>
                <a:schemeClr val="accent2"/>
              </a:buClr>
              <a:buFont typeface="Arial" panose="020B0604020202020204" pitchFamily="34" charset="0"/>
              <a:buChar char="•"/>
            </a:pPr>
            <a:r>
              <a:rPr lang="en-US" sz="1800" dirty="0">
                <a:ea typeface="+mn-lt"/>
                <a:cs typeface="+mn-lt"/>
              </a:rPr>
              <a:t>Wearing masks</a:t>
            </a:r>
            <a:endParaRPr lang="en-US" dirty="0"/>
          </a:p>
          <a:p>
            <a:pPr marL="285750" indent="-285750">
              <a:buClr>
                <a:schemeClr val="accent2"/>
              </a:buClr>
              <a:buFont typeface="Arial" panose="020B0604020202020204" pitchFamily="34" charset="0"/>
              <a:buChar char="•"/>
            </a:pPr>
            <a:r>
              <a:rPr lang="en-US" sz="1800" dirty="0">
                <a:ea typeface="+mn-lt"/>
                <a:cs typeface="+mn-lt"/>
              </a:rPr>
              <a:t>Physical distancing</a:t>
            </a:r>
            <a:endParaRPr lang="en-US" dirty="0">
              <a:ea typeface="+mn-lt"/>
              <a:cs typeface="+mn-lt"/>
            </a:endParaRPr>
          </a:p>
          <a:p>
            <a:pPr marL="285750" indent="-285750">
              <a:buClr>
                <a:schemeClr val="accent2"/>
              </a:buClr>
              <a:buFont typeface="Arial" panose="020B0604020202020204" pitchFamily="34" charset="0"/>
              <a:buChar char="•"/>
            </a:pPr>
            <a:r>
              <a:rPr lang="en-US" sz="1800" dirty="0">
                <a:ea typeface="+mn-lt"/>
                <a:cs typeface="+mn-lt"/>
              </a:rPr>
              <a:t>Socializing in smaller groups of friends</a:t>
            </a:r>
            <a:endParaRPr lang="en-US" dirty="0"/>
          </a:p>
          <a:p>
            <a:pPr marL="285750" indent="-285750">
              <a:buClr>
                <a:schemeClr val="accent2"/>
              </a:buClr>
              <a:buFont typeface="Arial" panose="020B0604020202020204" pitchFamily="34" charset="0"/>
              <a:buChar char="•"/>
            </a:pPr>
            <a:r>
              <a:rPr lang="en-US" sz="1800" dirty="0">
                <a:ea typeface="+mn-lt"/>
                <a:cs typeface="+mn-lt"/>
              </a:rPr>
              <a:t>Limitations</a:t>
            </a:r>
            <a:endParaRPr lang="en-US" dirty="0">
              <a:ea typeface="+mn-lt"/>
              <a:cs typeface="+mn-lt"/>
            </a:endParaRPr>
          </a:p>
          <a:p>
            <a:pPr marL="285750" indent="-285750">
              <a:buClr>
                <a:schemeClr val="accent2"/>
              </a:buClr>
              <a:buFont typeface="Arial" panose="020B0604020202020204" pitchFamily="34" charset="0"/>
              <a:buChar char="•"/>
            </a:pPr>
            <a:r>
              <a:rPr lang="en-US" sz="1800" dirty="0">
                <a:ea typeface="+mn-lt"/>
                <a:cs typeface="+mn-lt"/>
              </a:rPr>
              <a:t>Need for consistent reminders</a:t>
            </a:r>
            <a:endParaRPr lang="en-US" dirty="0"/>
          </a:p>
          <a:p>
            <a:pPr marL="285750" indent="-285750">
              <a:buClr>
                <a:schemeClr val="accent2"/>
              </a:buClr>
              <a:buFont typeface="Arial" panose="020B0604020202020204" pitchFamily="34" charset="0"/>
              <a:buChar char="•"/>
            </a:pPr>
            <a:endParaRPr lang="en-US" dirty="0"/>
          </a:p>
          <a:p>
            <a:pPr marL="285750" indent="-285750">
              <a:spcAft>
                <a:spcPts val="600"/>
              </a:spcAft>
              <a:buClr>
                <a:schemeClr val="accent1"/>
              </a:buClr>
              <a:buFont typeface="Arial" panose="020B0604020202020204" pitchFamily="34" charset="0"/>
              <a:buChar char="•"/>
            </a:pPr>
            <a:endParaRPr lang="en-US" sz="1800" dirty="0">
              <a:latin typeface="Arial"/>
              <a:cs typeface="Arial"/>
            </a:endParaRPr>
          </a:p>
        </p:txBody>
      </p:sp>
    </p:spTree>
    <p:extLst>
      <p:ext uri="{BB962C8B-B14F-4D97-AF65-F5344CB8AC3E}">
        <p14:creationId xmlns:p14="http://schemas.microsoft.com/office/powerpoint/2010/main" val="313897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75000"/>
              </a:lnSpc>
            </a:pPr>
            <a:r>
              <a:rPr lang="en-US" dirty="0">
                <a:latin typeface="Arial" panose="020B0604020202020204" pitchFamily="34" charset="0"/>
                <a:cs typeface="Arial" panose="020B0604020202020204" pitchFamily="34" charset="0"/>
              </a:rPr>
              <a:t>Back to an Altered Reality </a:t>
            </a:r>
            <a:endParaRPr lang="en-US" dirty="0">
              <a:solidFill>
                <a:schemeClr val="tx1"/>
              </a:solidFill>
            </a:endParaRPr>
          </a:p>
        </p:txBody>
      </p:sp>
      <p:sp>
        <p:nvSpPr>
          <p:cNvPr id="3" name="Content Placeholder 2"/>
          <p:cNvSpPr>
            <a:spLocks noGrp="1"/>
          </p:cNvSpPr>
          <p:nvPr>
            <p:ph idx="1"/>
          </p:nvPr>
        </p:nvSpPr>
        <p:spPr>
          <a:xfrm>
            <a:off x="371475" y="960698"/>
            <a:ext cx="8486775" cy="3530279"/>
          </a:xfrm>
        </p:spPr>
        <p:txBody>
          <a:bodyPr vert="horz" lIns="0" tIns="0" rIns="0" bIns="0" rtlCol="0" anchor="t">
            <a:noAutofit/>
          </a:bodyPr>
          <a:lstStyle/>
          <a:p>
            <a:pPr marL="285750" indent="-285750">
              <a:buClr>
                <a:schemeClr val="accent2"/>
              </a:buClr>
              <a:buFont typeface="Arial" panose="020B0604020202020204" pitchFamily="34" charset="0"/>
              <a:buChar char="•"/>
            </a:pPr>
            <a:r>
              <a:rPr lang="en-US" sz="1800" dirty="0">
                <a:ea typeface="+mn-lt"/>
                <a:cs typeface="+mn-lt"/>
              </a:rPr>
              <a:t>Resuming daily activities – what will look the same/different</a:t>
            </a:r>
          </a:p>
          <a:p>
            <a:pPr marL="285750" indent="-285750">
              <a:buClr>
                <a:schemeClr val="accent2"/>
              </a:buClr>
              <a:buFont typeface="Arial" panose="020B0604020202020204" pitchFamily="34" charset="0"/>
              <a:buChar char="•"/>
            </a:pPr>
            <a:r>
              <a:rPr lang="en-US" sz="1800" dirty="0">
                <a:ea typeface="+mn-lt"/>
                <a:cs typeface="+mn-lt"/>
              </a:rPr>
              <a:t>C</a:t>
            </a:r>
            <a:r>
              <a:rPr lang="en-US" sz="1800" dirty="0">
                <a:cs typeface="Arial"/>
              </a:rPr>
              <a:t>ontinue to celebrate life's events in new and creative ways</a:t>
            </a:r>
            <a:endParaRPr lang="en-US" dirty="0"/>
          </a:p>
          <a:p>
            <a:pPr marL="285750" indent="-285750">
              <a:buClr>
                <a:schemeClr val="accent2"/>
              </a:buClr>
              <a:buFont typeface="Arial" panose="020B0604020202020204" pitchFamily="34" charset="0"/>
              <a:buChar char="•"/>
            </a:pPr>
            <a:r>
              <a:rPr lang="en-US" sz="1800" dirty="0">
                <a:ea typeface="+mn-lt"/>
                <a:cs typeface="+mn-lt"/>
              </a:rPr>
              <a:t>Returning to school – worries/concerns</a:t>
            </a:r>
            <a:endParaRPr lang="en-US" dirty="0"/>
          </a:p>
          <a:p>
            <a:pPr marL="285750" indent="-285750">
              <a:buClr>
                <a:schemeClr val="accent2"/>
              </a:buClr>
              <a:buFont typeface="Arial" panose="020B0604020202020204" pitchFamily="34" charset="0"/>
              <a:buChar char="•"/>
            </a:pPr>
            <a:r>
              <a:rPr lang="en-US" sz="1800" dirty="0">
                <a:ea typeface="+mn-lt"/>
                <a:cs typeface="+mn-lt"/>
              </a:rPr>
              <a:t>Parents returning to work</a:t>
            </a:r>
            <a:endParaRPr lang="en-US" dirty="0"/>
          </a:p>
          <a:p>
            <a:pPr marL="285750" indent="-285750">
              <a:buClr>
                <a:schemeClr val="accent2"/>
              </a:buClr>
              <a:buFont typeface="Arial" panose="020B0604020202020204" pitchFamily="34" charset="0"/>
              <a:buChar char="•"/>
            </a:pPr>
            <a:r>
              <a:rPr lang="en-US" sz="1800" dirty="0">
                <a:ea typeface="+mn-lt"/>
                <a:cs typeface="+mn-lt"/>
              </a:rPr>
              <a:t>Health Safety discussion for children</a:t>
            </a:r>
          </a:p>
          <a:p>
            <a:pPr marL="285750" indent="-285750">
              <a:buClr>
                <a:schemeClr val="accent1"/>
              </a:buClr>
              <a:buFont typeface="Arial" panose="020B0604020202020204" pitchFamily="34" charset="0"/>
              <a:buChar char="•"/>
            </a:pPr>
            <a:endParaRPr lang="en-US" sz="1800" dirty="0">
              <a:ea typeface="+mn-lt"/>
              <a:cs typeface="+mn-lt"/>
            </a:endParaRPr>
          </a:p>
          <a:p>
            <a:pPr>
              <a:buClr>
                <a:schemeClr val="accent1"/>
              </a:buClr>
              <a:buFont typeface="Arial" panose="020B0604020202020204" pitchFamily="34" charset="0"/>
              <a:buChar char="​"/>
            </a:pPr>
            <a:endParaRPr lang="en-US" dirty="0">
              <a:ea typeface="+mn-lt"/>
              <a:cs typeface="+mn-lt"/>
            </a:endParaRPr>
          </a:p>
          <a:p>
            <a:pPr>
              <a:buClr>
                <a:schemeClr val="accent1"/>
              </a:buClr>
            </a:pPr>
            <a:endParaRPr lang="en-US" dirty="0"/>
          </a:p>
          <a:p>
            <a:pPr marL="285750" indent="-285750">
              <a:spcAft>
                <a:spcPts val="600"/>
              </a:spcAft>
              <a:buClr>
                <a:schemeClr val="accent1"/>
              </a:buClr>
              <a:buFont typeface="Arial" panose="020B0604020202020204" pitchFamily="34" charset="0"/>
              <a:buChar char="•"/>
            </a:pPr>
            <a:endParaRPr lang="en-US" sz="1800" dirty="0">
              <a:latin typeface="Arial"/>
              <a:cs typeface="Arial"/>
            </a:endParaRPr>
          </a:p>
        </p:txBody>
      </p:sp>
    </p:spTree>
    <p:extLst>
      <p:ext uri="{BB962C8B-B14F-4D97-AF65-F5344CB8AC3E}">
        <p14:creationId xmlns:p14="http://schemas.microsoft.com/office/powerpoint/2010/main" val="1259885870"/>
      </p:ext>
    </p:extLst>
  </p:cSld>
  <p:clrMapOvr>
    <a:masterClrMapping/>
  </p:clrMapOvr>
</p:sld>
</file>

<file path=ppt/theme/theme1.xml><?xml version="1.0" encoding="utf-8"?>
<a:theme xmlns:a="http://schemas.openxmlformats.org/drawingml/2006/main" name="OptumWidescreen">
  <a:themeElements>
    <a:clrScheme name="Custom 2">
      <a:dk1>
        <a:srgbClr val="55565A"/>
      </a:dk1>
      <a:lt1>
        <a:srgbClr val="FFFFFF"/>
      </a:lt1>
      <a:dk2>
        <a:srgbClr val="55565A"/>
      </a:dk2>
      <a:lt2>
        <a:srgbClr val="B1B3B3"/>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Widescreen - 2017 - 06.27.17.potx" id="{14CCB6DF-C717-4413-BCDA-15B71AA5CDD8}" vid="{817E4C5E-750D-4B97-8ADE-F637BD8C07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2" ma:contentTypeDescription="Create a new document." ma:contentTypeScope="" ma:versionID="9991dc0766c806b55f2cb81627205128">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43703ec363eed5bf96ac60e59857f4c5"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9a30ee2-1caf-47ed-b0bd-3ae54742cbde">
      <UserInfo>
        <DisplayName/>
        <AccountId xsi:nil="true"/>
        <AccountType/>
      </UserInfo>
    </SharedWithUsers>
  </documentManagement>
</p:properties>
</file>

<file path=customXml/itemProps1.xml><?xml version="1.0" encoding="utf-8"?>
<ds:datastoreItem xmlns:ds="http://schemas.openxmlformats.org/officeDocument/2006/customXml" ds:itemID="{5142B879-08BF-4BD9-8F52-D671C16968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0297D7-6120-4AEC-BD90-27546ED06F72}">
  <ds:schemaRefs>
    <ds:schemaRef ds:uri="http://schemas.microsoft.com/sharepoint/v3/contenttype/forms"/>
  </ds:schemaRefs>
</ds:datastoreItem>
</file>

<file path=customXml/itemProps3.xml><?xml version="1.0" encoding="utf-8"?>
<ds:datastoreItem xmlns:ds="http://schemas.openxmlformats.org/officeDocument/2006/customXml" ds:itemID="{2572DBA8-2504-4AD1-BD72-3562DB5094EB}">
  <ds:schemaRefs>
    <ds:schemaRef ds:uri="http://schemas.microsoft.com/office/2006/metadata/properties"/>
    <ds:schemaRef ds:uri="http://schemas.microsoft.com/office/infopath/2007/PartnerControls"/>
    <ds:schemaRef ds:uri="09a30ee2-1caf-47ed-b0bd-3ae54742cbde"/>
  </ds:schemaRefs>
</ds:datastoreItem>
</file>

<file path=docProps/app.xml><?xml version="1.0" encoding="utf-8"?>
<Properties xmlns="http://schemas.openxmlformats.org/officeDocument/2006/extended-properties" xmlns:vt="http://schemas.openxmlformats.org/officeDocument/2006/docPropsVTypes">
  <Template>OptumWidescreen</Template>
  <TotalTime>1285</TotalTime>
  <Words>6786</Words>
  <Application>Microsoft Office PowerPoint</Application>
  <PresentationFormat>On-screen Show (16:9)</PresentationFormat>
  <Paragraphs>437</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OptumWidescreen</vt:lpstr>
      <vt:lpstr>Talking to Children About the Next Phase</vt:lpstr>
      <vt:lpstr>What to Expect</vt:lpstr>
      <vt:lpstr>Learning Points</vt:lpstr>
      <vt:lpstr>It Starts with You</vt:lpstr>
      <vt:lpstr>Create a Safe and Comforting Environment</vt:lpstr>
      <vt:lpstr>The "Talk" About COVID-19</vt:lpstr>
      <vt:lpstr>Will We “Go Back To Normal”?</vt:lpstr>
      <vt:lpstr>Changes in Boundaries and Socializing</vt:lpstr>
      <vt:lpstr>Back to an Altered Reality </vt:lpstr>
      <vt:lpstr>Parenting Styles During a Crisis</vt:lpstr>
      <vt:lpstr>Parenting Style and Reintegration</vt:lpstr>
      <vt:lpstr>Harsh Reality - Death and COVID-19</vt:lpstr>
      <vt:lpstr>Death Through the Ages </vt:lpstr>
      <vt:lpstr>In Summary…</vt:lpstr>
      <vt:lpstr>Resources</vt:lpstr>
      <vt:lpstr>Thank You for Attending Today's Session!</vt:lpstr>
    </vt:vector>
  </TitlesOfParts>
  <Company>UnitedHealth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GetTheBestofStress</dc:title>
  <dc:creator>Garner, Melissa</dc:creator>
  <cp:lastModifiedBy>Cole Bertram</cp:lastModifiedBy>
  <cp:revision>451</cp:revision>
  <dcterms:created xsi:type="dcterms:W3CDTF">2018-11-15T21:57:47Z</dcterms:created>
  <dcterms:modified xsi:type="dcterms:W3CDTF">2020-09-25T13:43:09Z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ies>
</file>