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47"/>
  </p:notesMasterIdLst>
  <p:handoutMasterIdLst>
    <p:handoutMasterId r:id="rId48"/>
  </p:handoutMasterIdLst>
  <p:sldIdLst>
    <p:sldId id="331" r:id="rId5"/>
    <p:sldId id="332" r:id="rId6"/>
    <p:sldId id="284" r:id="rId7"/>
    <p:sldId id="286" r:id="rId8"/>
    <p:sldId id="304" r:id="rId9"/>
    <p:sldId id="303" r:id="rId10"/>
    <p:sldId id="285" r:id="rId11"/>
    <p:sldId id="305" r:id="rId12"/>
    <p:sldId id="287" r:id="rId13"/>
    <p:sldId id="334" r:id="rId14"/>
    <p:sldId id="335" r:id="rId15"/>
    <p:sldId id="308" r:id="rId16"/>
    <p:sldId id="306" r:id="rId17"/>
    <p:sldId id="310" r:id="rId18"/>
    <p:sldId id="311" r:id="rId19"/>
    <p:sldId id="289" r:id="rId20"/>
    <p:sldId id="288" r:id="rId21"/>
    <p:sldId id="314" r:id="rId22"/>
    <p:sldId id="291" r:id="rId23"/>
    <p:sldId id="292" r:id="rId24"/>
    <p:sldId id="309" r:id="rId25"/>
    <p:sldId id="293" r:id="rId26"/>
    <p:sldId id="294" r:id="rId27"/>
    <p:sldId id="333" r:id="rId28"/>
    <p:sldId id="341" r:id="rId29"/>
    <p:sldId id="339" r:id="rId30"/>
    <p:sldId id="338" r:id="rId31"/>
    <p:sldId id="296" r:id="rId32"/>
    <p:sldId id="337" r:id="rId33"/>
    <p:sldId id="313" r:id="rId34"/>
    <p:sldId id="336" r:id="rId35"/>
    <p:sldId id="315" r:id="rId36"/>
    <p:sldId id="316" r:id="rId37"/>
    <p:sldId id="319" r:id="rId38"/>
    <p:sldId id="322" r:id="rId39"/>
    <p:sldId id="323" r:id="rId40"/>
    <p:sldId id="325" r:id="rId41"/>
    <p:sldId id="340" r:id="rId42"/>
    <p:sldId id="326" r:id="rId43"/>
    <p:sldId id="327" r:id="rId44"/>
    <p:sldId id="298" r:id="rId45"/>
    <p:sldId id="301" r:id="rId46"/>
  </p:sldIdLst>
  <p:sldSz cx="7772400" cy="10058400"/>
  <p:notesSz cx="7010400" cy="9296400"/>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p15:clr>
            <a:srgbClr val="A4A3A4"/>
          </p15:clr>
        </p15:guide>
        <p15:guide id="2" orient="horz" pos="804">
          <p15:clr>
            <a:srgbClr val="A4A3A4"/>
          </p15:clr>
        </p15:guide>
        <p15:guide id="3" orient="horz" pos="5759">
          <p15:clr>
            <a:srgbClr val="A4A3A4"/>
          </p15:clr>
        </p15:guide>
        <p15:guide id="4" orient="horz" pos="1241">
          <p15:clr>
            <a:srgbClr val="A4A3A4"/>
          </p15:clr>
        </p15:guide>
        <p15:guide id="5" pos="2448">
          <p15:clr>
            <a:srgbClr val="A4A3A4"/>
          </p15:clr>
        </p15:guide>
        <p15:guide id="6" pos="4606">
          <p15:clr>
            <a:srgbClr val="A4A3A4"/>
          </p15:clr>
        </p15:guide>
        <p15:guide id="7" pos="29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FD0F851-EC5A-4D38-B0AD-8093EC10F338}">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00" autoAdjust="0"/>
    <p:restoredTop sz="93948" autoAdjust="0"/>
  </p:normalViewPr>
  <p:slideViewPr>
    <p:cSldViewPr snapToGrid="0">
      <p:cViewPr>
        <p:scale>
          <a:sx n="65" d="100"/>
          <a:sy n="65" d="100"/>
        </p:scale>
        <p:origin x="-2220" y="-12"/>
      </p:cViewPr>
      <p:guideLst>
        <p:guide orient="horz" pos="3168"/>
        <p:guide orient="horz" pos="804"/>
        <p:guide orient="horz" pos="5759"/>
        <p:guide orient="horz" pos="1241"/>
        <p:guide pos="2448"/>
        <p:guide pos="4606"/>
        <p:guide pos="2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3" d="100"/>
          <a:sy n="83" d="100"/>
        </p:scale>
        <p:origin x="-3816" y="-78"/>
      </p:cViewPr>
      <p:guideLst>
        <p:guide orient="horz" pos="2880"/>
        <p:guide orient="horz" pos="2928"/>
        <p:guide pos="2160"/>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A44135-346D-4984-992A-2748774C843D}" type="datetimeFigureOut">
              <a:rPr lang="en-US" smtClean="0">
                <a:latin typeface="Arial" panose="020B0604020202020204" pitchFamily="34" charset="0"/>
              </a:rPr>
              <a:pPr/>
              <a:t>4/7/2020</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2749569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defRPr>
            </a:lvl1pPr>
          </a:lstStyle>
          <a:p>
            <a:fld id="{69A07C00-4D30-4D5D-9A03-C91B9C1FD54F}" type="datetimeFigureOut">
              <a:rPr lang="en-US" smtClean="0"/>
              <a:pPr/>
              <a:t>4/7/2020</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646733796"/>
      </p:ext>
    </p:extLst>
  </p:cSld>
  <p:clrMap bg1="lt1" tx1="dk1" bg2="lt2" tx2="dk2" accent1="accent1" accent2="accent2" accent3="accent3" accent4="accent4" accent5="accent5" accent6="accent6" hlink="hlink" folHlink="folHlink"/>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2159000" y="696913"/>
            <a:ext cx="2692400" cy="3486150"/>
          </a:xfrm>
          <a:ln/>
        </p:spPr>
      </p:sp>
      <p:sp>
        <p:nvSpPr>
          <p:cNvPr id="58371" name="Notes Placeholder 2"/>
          <p:cNvSpPr>
            <a:spLocks noGrp="1" noChangeArrowheads="1"/>
          </p:cNvSpPr>
          <p:nvPr>
            <p:ph type="body" idx="1"/>
          </p:nvPr>
        </p:nvSpPr>
        <p:spPr>
          <a:noFill/>
        </p:spPr>
        <p:txBody>
          <a:bodyPr/>
          <a:lstStyle/>
          <a:p>
            <a:endParaRPr lang="en-US" altLang="en-US" dirty="0">
              <a:latin typeface="Arial" charset="0"/>
              <a:ea typeface="ＭＳ Ｐゴシック" pitchFamily="34" charset="-128"/>
            </a:endParaRPr>
          </a:p>
        </p:txBody>
      </p:sp>
      <p:sp>
        <p:nvSpPr>
          <p:cNvPr id="58372" name="Slide Number Placeholder 3"/>
          <p:cNvSpPr>
            <a:spLocks noGrp="1"/>
          </p:cNvSpPr>
          <p:nvPr>
            <p:ph type="sldNum" sz="quarter" idx="5"/>
          </p:nvPr>
        </p:nvSpPr>
        <p:spPr>
          <a:noFill/>
        </p:spPr>
        <p:txBody>
          <a:bodyPr/>
          <a:lstStyle>
            <a:lvl1pPr defTabSz="464637">
              <a:spcBef>
                <a:spcPct val="30000"/>
              </a:spcBef>
              <a:defRPr sz="1200">
                <a:solidFill>
                  <a:schemeClr val="tx1"/>
                </a:solidFill>
                <a:latin typeface="Arial" charset="0"/>
                <a:ea typeface="ＭＳ Ｐゴシック" pitchFamily="34" charset="-128"/>
              </a:defRPr>
            </a:lvl1pPr>
            <a:lvl2pPr marL="715792" indent="-274701" defTabSz="464637">
              <a:spcBef>
                <a:spcPct val="30000"/>
              </a:spcBef>
              <a:defRPr sz="1200">
                <a:solidFill>
                  <a:schemeClr val="tx1"/>
                </a:solidFill>
                <a:latin typeface="Arial" charset="0"/>
                <a:ea typeface="ＭＳ Ｐゴシック" pitchFamily="34" charset="-128"/>
              </a:defRPr>
            </a:lvl2pPr>
            <a:lvl3pPr marL="1100374" indent="-219761" defTabSz="464637">
              <a:spcBef>
                <a:spcPct val="30000"/>
              </a:spcBef>
              <a:defRPr sz="1200">
                <a:solidFill>
                  <a:schemeClr val="tx1"/>
                </a:solidFill>
                <a:latin typeface="Arial" charset="0"/>
                <a:ea typeface="ＭＳ Ｐゴシック" pitchFamily="34" charset="-128"/>
              </a:defRPr>
            </a:lvl3pPr>
            <a:lvl4pPr marL="1541465" indent="-219761" defTabSz="464637">
              <a:spcBef>
                <a:spcPct val="30000"/>
              </a:spcBef>
              <a:defRPr sz="1200">
                <a:solidFill>
                  <a:schemeClr val="tx1"/>
                </a:solidFill>
                <a:latin typeface="Arial" charset="0"/>
                <a:ea typeface="ＭＳ Ｐゴシック" pitchFamily="34" charset="-128"/>
              </a:defRPr>
            </a:lvl4pPr>
            <a:lvl5pPr marL="1982557" indent="-219761" defTabSz="464637">
              <a:spcBef>
                <a:spcPct val="30000"/>
              </a:spcBef>
              <a:defRPr sz="1200">
                <a:solidFill>
                  <a:schemeClr val="tx1"/>
                </a:solidFill>
                <a:latin typeface="Arial" charset="0"/>
                <a:ea typeface="ＭＳ Ｐゴシック" pitchFamily="34" charset="-128"/>
              </a:defRPr>
            </a:lvl5pPr>
            <a:lvl6pPr marL="2434636"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6pPr>
            <a:lvl7pPr marL="2886716"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7pPr>
            <a:lvl8pPr marL="3338795"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8pPr>
            <a:lvl9pPr marL="3790874"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14F27572-D887-4A56-9AE9-F84C267B46FD}" type="slidenum">
              <a:rPr lang="en-US" altLang="en-US" sz="1300"/>
              <a:pPr>
                <a:spcBef>
                  <a:spcPct val="0"/>
                </a:spcBef>
              </a:pPr>
              <a:t>3</a:t>
            </a:fld>
            <a:endParaRPr lang="en-US" altLang="en-US" sz="13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xmlns="" id="{4B5A5C19-6DB9-CB47-92CD-873B534C55C0}"/>
              </a:ext>
            </a:extLst>
          </p:cNvPr>
          <p:cNvSpPr>
            <a:spLocks noGrp="1" noRot="1" noChangeAspect="1" noTextEdit="1"/>
          </p:cNvSpPr>
          <p:nvPr>
            <p:ph type="sldImg"/>
          </p:nvPr>
        </p:nvSpPr>
        <p:spPr>
          <a:xfrm>
            <a:off x="2159000" y="696913"/>
            <a:ext cx="2692400" cy="3486150"/>
          </a:xfrm>
          <a:ln/>
        </p:spPr>
      </p:sp>
      <p:sp>
        <p:nvSpPr>
          <p:cNvPr id="53251" name="Notes Placeholder 2">
            <a:extLst>
              <a:ext uri="{FF2B5EF4-FFF2-40B4-BE49-F238E27FC236}">
                <a16:creationId xmlns:a16="http://schemas.microsoft.com/office/drawing/2014/main" xmlns="" id="{A262F1CB-75CD-8446-885F-762B54172C82}"/>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53252" name="Slide Number Placeholder 3">
            <a:extLst>
              <a:ext uri="{FF2B5EF4-FFF2-40B4-BE49-F238E27FC236}">
                <a16:creationId xmlns:a16="http://schemas.microsoft.com/office/drawing/2014/main" xmlns="" id="{D42940EC-3163-CC40-901B-94C1A31021CD}"/>
              </a:ext>
            </a:extLst>
          </p:cNvPr>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52816C84-70B5-5A4C-BC64-7A5A0981428F}" type="slidenum">
              <a:rPr lang="en-US" altLang="en-US">
                <a:solidFill>
                  <a:srgbClr val="646D72"/>
                </a:solidFill>
                <a:latin typeface="Calibri" panose="020F0502020204030204" pitchFamily="34" charset="0"/>
              </a:rPr>
              <a:pPr algn="r" eaLnBrk="1" hangingPunct="1">
                <a:spcBef>
                  <a:spcPct val="0"/>
                </a:spcBef>
              </a:pPr>
              <a:t>28</a:t>
            </a:fld>
            <a:endParaRPr lang="en-US" altLang="en-US" dirty="0">
              <a:solidFill>
                <a:srgbClr val="646D72"/>
              </a:solidFill>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2159000" y="696913"/>
            <a:ext cx="2692400" cy="3486150"/>
          </a:xfrm>
          <a:ln/>
        </p:spPr>
      </p:sp>
      <p:sp>
        <p:nvSpPr>
          <p:cNvPr id="8089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0900"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ABDDD687-8224-4A45-BDC5-05A54A9C888D}" type="slidenum">
              <a:rPr lang="en-US" altLang="en-US">
                <a:solidFill>
                  <a:srgbClr val="646D72"/>
                </a:solidFill>
                <a:latin typeface="Calibri" pitchFamily="34" charset="0"/>
              </a:rPr>
              <a:pPr algn="r" eaLnBrk="1" hangingPunct="1">
                <a:spcBef>
                  <a:spcPct val="0"/>
                </a:spcBef>
              </a:pPr>
              <a:t>30</a:t>
            </a:fld>
            <a:endParaRPr lang="en-US" altLang="en-US">
              <a:solidFill>
                <a:srgbClr val="646D72"/>
              </a:solidFill>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2159000" y="696913"/>
            <a:ext cx="2692400" cy="3486150"/>
          </a:xfrm>
          <a:ln/>
        </p:spPr>
      </p:sp>
      <p:sp>
        <p:nvSpPr>
          <p:cNvPr id="8195" name="Notes Placeholder 2"/>
          <p:cNvSpPr>
            <a:spLocks noGrp="1"/>
          </p:cNvSpPr>
          <p:nvPr>
            <p:ph type="body" idx="1"/>
          </p:nvPr>
        </p:nvSpPr>
        <p:spPr>
          <a:noFill/>
        </p:spPr>
        <p:txBody>
          <a:bodyPr/>
          <a:lstStyle/>
          <a:p>
            <a:endParaRPr lang="en-US" altLang="en-US" dirty="0">
              <a:latin typeface="Arial" charset="0"/>
              <a:ea typeface="ＭＳ Ｐゴシック" pitchFamily="34" charset="-128"/>
            </a:endParaRPr>
          </a:p>
        </p:txBody>
      </p:sp>
      <p:sp>
        <p:nvSpPr>
          <p:cNvPr id="819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50" tIns="46575" rIns="93150" bIns="46575" anchor="b"/>
          <a:lstStyle>
            <a:lvl1pPr algn="l" defTabSz="481013" eaLnBrk="0" hangingPunct="0">
              <a:spcBef>
                <a:spcPct val="30000"/>
              </a:spcBef>
              <a:defRPr sz="1200">
                <a:solidFill>
                  <a:schemeClr val="tx1"/>
                </a:solidFill>
                <a:latin typeface="Arial" charset="0"/>
                <a:ea typeface="ＭＳ Ｐゴシック" pitchFamily="34" charset="-128"/>
              </a:defRPr>
            </a:lvl1pPr>
            <a:lvl2pPr marL="742950" indent="-285750" algn="l" defTabSz="481013" eaLnBrk="0" hangingPunct="0">
              <a:spcBef>
                <a:spcPct val="30000"/>
              </a:spcBef>
              <a:defRPr sz="1200">
                <a:solidFill>
                  <a:schemeClr val="tx1"/>
                </a:solidFill>
                <a:latin typeface="Arial" charset="0"/>
                <a:ea typeface="ＭＳ Ｐゴシック" pitchFamily="34" charset="-128"/>
              </a:defRPr>
            </a:lvl2pPr>
            <a:lvl3pPr marL="1143000" indent="-228600" algn="l" defTabSz="481013" eaLnBrk="0" hangingPunct="0">
              <a:spcBef>
                <a:spcPct val="30000"/>
              </a:spcBef>
              <a:defRPr sz="1200">
                <a:solidFill>
                  <a:schemeClr val="tx1"/>
                </a:solidFill>
                <a:latin typeface="Arial" charset="0"/>
                <a:ea typeface="ＭＳ Ｐゴシック" pitchFamily="34" charset="-128"/>
              </a:defRPr>
            </a:lvl3pPr>
            <a:lvl4pPr marL="1600200" indent="-228600" algn="l" defTabSz="481013" eaLnBrk="0" hangingPunct="0">
              <a:spcBef>
                <a:spcPct val="30000"/>
              </a:spcBef>
              <a:defRPr sz="1200">
                <a:solidFill>
                  <a:schemeClr val="tx1"/>
                </a:solidFill>
                <a:latin typeface="Arial" charset="0"/>
                <a:ea typeface="ＭＳ Ｐゴシック" pitchFamily="34" charset="-128"/>
              </a:defRPr>
            </a:lvl4pPr>
            <a:lvl5pPr marL="2057400" indent="-228600" algn="l" defTabSz="481013" eaLnBrk="0" hangingPunct="0">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CDBE82A8-6ADB-4D84-91C9-99BE9FDC9C37}" type="slidenum">
              <a:rPr lang="en-US" altLang="en-US">
                <a:solidFill>
                  <a:srgbClr val="646D72"/>
                </a:solidFill>
                <a:latin typeface="Calibri" pitchFamily="34" charset="0"/>
              </a:rPr>
              <a:pPr algn="r" eaLnBrk="1" hangingPunct="1">
                <a:spcBef>
                  <a:spcPct val="0"/>
                </a:spcBef>
              </a:pPr>
              <a:t>41</a:t>
            </a:fld>
            <a:endParaRPr lang="en-US" altLang="en-US" dirty="0">
              <a:solidFill>
                <a:srgbClr val="646D72"/>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2159000" y="696913"/>
            <a:ext cx="2692400" cy="3486150"/>
          </a:xfrm>
          <a:ln/>
        </p:spPr>
      </p:sp>
      <p:sp>
        <p:nvSpPr>
          <p:cNvPr id="58371" name="Notes Placeholder 2"/>
          <p:cNvSpPr>
            <a:spLocks noGrp="1" noChangeArrowheads="1"/>
          </p:cNvSpPr>
          <p:nvPr>
            <p:ph type="body" idx="1"/>
          </p:nvPr>
        </p:nvSpPr>
        <p:spPr>
          <a:noFill/>
        </p:spPr>
        <p:txBody>
          <a:bodyPr/>
          <a:lstStyle/>
          <a:p>
            <a:endParaRPr lang="en-US" altLang="en-US" dirty="0">
              <a:latin typeface="Arial" charset="0"/>
              <a:ea typeface="ＭＳ Ｐゴシック" pitchFamily="34" charset="-128"/>
            </a:endParaRPr>
          </a:p>
        </p:txBody>
      </p:sp>
      <p:sp>
        <p:nvSpPr>
          <p:cNvPr id="58372" name="Slide Number Placeholder 3"/>
          <p:cNvSpPr>
            <a:spLocks noGrp="1"/>
          </p:cNvSpPr>
          <p:nvPr>
            <p:ph type="sldNum" sz="quarter" idx="5"/>
          </p:nvPr>
        </p:nvSpPr>
        <p:spPr>
          <a:noFill/>
        </p:spPr>
        <p:txBody>
          <a:bodyPr/>
          <a:lstStyle>
            <a:lvl1pPr defTabSz="464637">
              <a:spcBef>
                <a:spcPct val="30000"/>
              </a:spcBef>
              <a:defRPr sz="1200">
                <a:solidFill>
                  <a:schemeClr val="tx1"/>
                </a:solidFill>
                <a:latin typeface="Arial" charset="0"/>
                <a:ea typeface="ＭＳ Ｐゴシック" pitchFamily="34" charset="-128"/>
              </a:defRPr>
            </a:lvl1pPr>
            <a:lvl2pPr marL="715792" indent="-274701" defTabSz="464637">
              <a:spcBef>
                <a:spcPct val="30000"/>
              </a:spcBef>
              <a:defRPr sz="1200">
                <a:solidFill>
                  <a:schemeClr val="tx1"/>
                </a:solidFill>
                <a:latin typeface="Arial" charset="0"/>
                <a:ea typeface="ＭＳ Ｐゴシック" pitchFamily="34" charset="-128"/>
              </a:defRPr>
            </a:lvl2pPr>
            <a:lvl3pPr marL="1100374" indent="-219761" defTabSz="464637">
              <a:spcBef>
                <a:spcPct val="30000"/>
              </a:spcBef>
              <a:defRPr sz="1200">
                <a:solidFill>
                  <a:schemeClr val="tx1"/>
                </a:solidFill>
                <a:latin typeface="Arial" charset="0"/>
                <a:ea typeface="ＭＳ Ｐゴシック" pitchFamily="34" charset="-128"/>
              </a:defRPr>
            </a:lvl3pPr>
            <a:lvl4pPr marL="1541465" indent="-219761" defTabSz="464637">
              <a:spcBef>
                <a:spcPct val="30000"/>
              </a:spcBef>
              <a:defRPr sz="1200">
                <a:solidFill>
                  <a:schemeClr val="tx1"/>
                </a:solidFill>
                <a:latin typeface="Arial" charset="0"/>
                <a:ea typeface="ＭＳ Ｐゴシック" pitchFamily="34" charset="-128"/>
              </a:defRPr>
            </a:lvl4pPr>
            <a:lvl5pPr marL="1982557" indent="-219761" defTabSz="464637">
              <a:spcBef>
                <a:spcPct val="30000"/>
              </a:spcBef>
              <a:defRPr sz="1200">
                <a:solidFill>
                  <a:schemeClr val="tx1"/>
                </a:solidFill>
                <a:latin typeface="Arial" charset="0"/>
                <a:ea typeface="ＭＳ Ｐゴシック" pitchFamily="34" charset="-128"/>
              </a:defRPr>
            </a:lvl5pPr>
            <a:lvl6pPr marL="2434636"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6pPr>
            <a:lvl7pPr marL="2886716"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7pPr>
            <a:lvl8pPr marL="3338795"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8pPr>
            <a:lvl9pPr marL="3790874"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14F27572-D887-4A56-9AE9-F84C267B46FD}" type="slidenum">
              <a:rPr lang="en-US" altLang="en-US" sz="1300"/>
              <a:pPr>
                <a:spcBef>
                  <a:spcPct val="0"/>
                </a:spcBef>
              </a:pPr>
              <a:t>4</a:t>
            </a:fld>
            <a:endParaRPr lang="en-US" altLang="en-US" sz="1300" dirty="0"/>
          </a:p>
        </p:txBody>
      </p:sp>
    </p:spTree>
    <p:extLst>
      <p:ext uri="{BB962C8B-B14F-4D97-AF65-F5344CB8AC3E}">
        <p14:creationId xmlns:p14="http://schemas.microsoft.com/office/powerpoint/2010/main" val="3244459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2159000" y="696913"/>
            <a:ext cx="2692400" cy="3486150"/>
          </a:xfrm>
          <a:ln/>
        </p:spPr>
      </p:sp>
      <p:sp>
        <p:nvSpPr>
          <p:cNvPr id="58371" name="Notes Placeholder 2"/>
          <p:cNvSpPr>
            <a:spLocks noGrp="1" noChangeArrowheads="1"/>
          </p:cNvSpPr>
          <p:nvPr>
            <p:ph type="body" idx="1"/>
          </p:nvPr>
        </p:nvSpPr>
        <p:spPr>
          <a:noFill/>
        </p:spPr>
        <p:txBody>
          <a:bodyPr/>
          <a:lstStyle/>
          <a:p>
            <a:endParaRPr lang="en-US" altLang="en-US" dirty="0">
              <a:latin typeface="Arial" charset="0"/>
              <a:ea typeface="ＭＳ Ｐゴシック" pitchFamily="34" charset="-128"/>
            </a:endParaRPr>
          </a:p>
        </p:txBody>
      </p:sp>
      <p:sp>
        <p:nvSpPr>
          <p:cNvPr id="58372" name="Slide Number Placeholder 3"/>
          <p:cNvSpPr>
            <a:spLocks noGrp="1"/>
          </p:cNvSpPr>
          <p:nvPr>
            <p:ph type="sldNum" sz="quarter" idx="5"/>
          </p:nvPr>
        </p:nvSpPr>
        <p:spPr>
          <a:noFill/>
        </p:spPr>
        <p:txBody>
          <a:bodyPr/>
          <a:lstStyle>
            <a:lvl1pPr defTabSz="464637">
              <a:spcBef>
                <a:spcPct val="30000"/>
              </a:spcBef>
              <a:defRPr sz="1200">
                <a:solidFill>
                  <a:schemeClr val="tx1"/>
                </a:solidFill>
                <a:latin typeface="Arial" charset="0"/>
                <a:ea typeface="ＭＳ Ｐゴシック" pitchFamily="34" charset="-128"/>
              </a:defRPr>
            </a:lvl1pPr>
            <a:lvl2pPr marL="715792" indent="-274701" defTabSz="464637">
              <a:spcBef>
                <a:spcPct val="30000"/>
              </a:spcBef>
              <a:defRPr sz="1200">
                <a:solidFill>
                  <a:schemeClr val="tx1"/>
                </a:solidFill>
                <a:latin typeface="Arial" charset="0"/>
                <a:ea typeface="ＭＳ Ｐゴシック" pitchFamily="34" charset="-128"/>
              </a:defRPr>
            </a:lvl2pPr>
            <a:lvl3pPr marL="1100374" indent="-219761" defTabSz="464637">
              <a:spcBef>
                <a:spcPct val="30000"/>
              </a:spcBef>
              <a:defRPr sz="1200">
                <a:solidFill>
                  <a:schemeClr val="tx1"/>
                </a:solidFill>
                <a:latin typeface="Arial" charset="0"/>
                <a:ea typeface="ＭＳ Ｐゴシック" pitchFamily="34" charset="-128"/>
              </a:defRPr>
            </a:lvl3pPr>
            <a:lvl4pPr marL="1541465" indent="-219761" defTabSz="464637">
              <a:spcBef>
                <a:spcPct val="30000"/>
              </a:spcBef>
              <a:defRPr sz="1200">
                <a:solidFill>
                  <a:schemeClr val="tx1"/>
                </a:solidFill>
                <a:latin typeface="Arial" charset="0"/>
                <a:ea typeface="ＭＳ Ｐゴシック" pitchFamily="34" charset="-128"/>
              </a:defRPr>
            </a:lvl4pPr>
            <a:lvl5pPr marL="1982557" indent="-219761" defTabSz="464637">
              <a:spcBef>
                <a:spcPct val="30000"/>
              </a:spcBef>
              <a:defRPr sz="1200">
                <a:solidFill>
                  <a:schemeClr val="tx1"/>
                </a:solidFill>
                <a:latin typeface="Arial" charset="0"/>
                <a:ea typeface="ＭＳ Ｐゴシック" pitchFamily="34" charset="-128"/>
              </a:defRPr>
            </a:lvl5pPr>
            <a:lvl6pPr marL="2434636"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6pPr>
            <a:lvl7pPr marL="2886716"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7pPr>
            <a:lvl8pPr marL="3338795"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8pPr>
            <a:lvl9pPr marL="3790874"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14F27572-D887-4A56-9AE9-F84C267B46FD}" type="slidenum">
              <a:rPr lang="en-US" altLang="en-US" sz="1300"/>
              <a:pPr>
                <a:spcBef>
                  <a:spcPct val="0"/>
                </a:spcBef>
              </a:pPr>
              <a:t>7</a:t>
            </a:fld>
            <a:endParaRPr lang="en-US" altLang="en-US" sz="1300" dirty="0"/>
          </a:p>
        </p:txBody>
      </p:sp>
    </p:spTree>
    <p:extLst>
      <p:ext uri="{BB962C8B-B14F-4D97-AF65-F5344CB8AC3E}">
        <p14:creationId xmlns:p14="http://schemas.microsoft.com/office/powerpoint/2010/main" val="3822379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2159000" y="696913"/>
            <a:ext cx="2692400" cy="3486150"/>
          </a:xfrm>
          <a:ln/>
        </p:spPr>
      </p:sp>
      <p:sp>
        <p:nvSpPr>
          <p:cNvPr id="38915" name="Notes Placeholder 2"/>
          <p:cNvSpPr>
            <a:spLocks noGrp="1" noChangeArrowheads="1"/>
          </p:cNvSpPr>
          <p:nvPr>
            <p:ph type="body" idx="1"/>
          </p:nvPr>
        </p:nvSpPr>
        <p:spPr>
          <a:noFill/>
        </p:spPr>
        <p:txBody>
          <a:bodyPr/>
          <a:lstStyle/>
          <a:p>
            <a:endParaRPr lang="en-US" altLang="en-US" dirty="0">
              <a:latin typeface="Arial" charset="0"/>
              <a:ea typeface="ＭＳ Ｐゴシック" pitchFamily="34" charset="-128"/>
            </a:endParaRPr>
          </a:p>
        </p:txBody>
      </p:sp>
      <p:sp>
        <p:nvSpPr>
          <p:cNvPr id="38916" name="Slide Number Placeholder 3"/>
          <p:cNvSpPr txBox="1">
            <a:spLocks noGrp="1"/>
          </p:cNvSpPr>
          <p:nvPr/>
        </p:nvSpPr>
        <p:spPr bwMode="auto">
          <a:xfrm>
            <a:off x="3834254" y="8743080"/>
            <a:ext cx="2933274" cy="46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52" tIns="45626" rIns="91252" bIns="45626"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F348F15C-C9B1-4432-8081-1B05AD4D5BE8}" type="slidenum">
              <a:rPr lang="en-US" altLang="en-US">
                <a:solidFill>
                  <a:srgbClr val="646D72"/>
                </a:solidFill>
                <a:latin typeface="Calibri" pitchFamily="34" charset="0"/>
              </a:rPr>
              <a:pPr algn="r" eaLnBrk="1" hangingPunct="1">
                <a:spcBef>
                  <a:spcPct val="0"/>
                </a:spcBef>
              </a:pPr>
              <a:t>9</a:t>
            </a:fld>
            <a:endParaRPr lang="en-US" altLang="en-US" dirty="0">
              <a:solidFill>
                <a:srgbClr val="646D72"/>
              </a:solidFill>
              <a:latin typeface="Calibri" pitchFamily="34" charset="0"/>
            </a:endParaRPr>
          </a:p>
        </p:txBody>
      </p:sp>
    </p:spTree>
    <p:extLst>
      <p:ext uri="{BB962C8B-B14F-4D97-AF65-F5344CB8AC3E}">
        <p14:creationId xmlns:p14="http://schemas.microsoft.com/office/powerpoint/2010/main" val="3883857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2159000" y="696913"/>
            <a:ext cx="2692400" cy="3486150"/>
          </a:xfrm>
          <a:ln/>
        </p:spPr>
      </p:sp>
      <p:sp>
        <p:nvSpPr>
          <p:cNvPr id="58371" name="Notes Placeholder 2"/>
          <p:cNvSpPr>
            <a:spLocks noGrp="1" noChangeArrowheads="1"/>
          </p:cNvSpPr>
          <p:nvPr>
            <p:ph type="body" idx="1"/>
          </p:nvPr>
        </p:nvSpPr>
        <p:spPr>
          <a:noFill/>
        </p:spPr>
        <p:txBody>
          <a:bodyPr/>
          <a:lstStyle/>
          <a:p>
            <a:endParaRPr lang="en-US" altLang="en-US" dirty="0">
              <a:latin typeface="Arial" charset="0"/>
              <a:ea typeface="ＭＳ Ｐゴシック" pitchFamily="34" charset="-128"/>
            </a:endParaRPr>
          </a:p>
        </p:txBody>
      </p:sp>
      <p:sp>
        <p:nvSpPr>
          <p:cNvPr id="58372" name="Slide Number Placeholder 3"/>
          <p:cNvSpPr>
            <a:spLocks noGrp="1"/>
          </p:cNvSpPr>
          <p:nvPr>
            <p:ph type="sldNum" sz="quarter" idx="5"/>
          </p:nvPr>
        </p:nvSpPr>
        <p:spPr>
          <a:noFill/>
        </p:spPr>
        <p:txBody>
          <a:bodyPr/>
          <a:lstStyle>
            <a:lvl1pPr defTabSz="464637">
              <a:spcBef>
                <a:spcPct val="30000"/>
              </a:spcBef>
              <a:defRPr sz="1200">
                <a:solidFill>
                  <a:schemeClr val="tx1"/>
                </a:solidFill>
                <a:latin typeface="Arial" charset="0"/>
                <a:ea typeface="ＭＳ Ｐゴシック" pitchFamily="34" charset="-128"/>
              </a:defRPr>
            </a:lvl1pPr>
            <a:lvl2pPr marL="715792" indent="-274701" defTabSz="464637">
              <a:spcBef>
                <a:spcPct val="30000"/>
              </a:spcBef>
              <a:defRPr sz="1200">
                <a:solidFill>
                  <a:schemeClr val="tx1"/>
                </a:solidFill>
                <a:latin typeface="Arial" charset="0"/>
                <a:ea typeface="ＭＳ Ｐゴシック" pitchFamily="34" charset="-128"/>
              </a:defRPr>
            </a:lvl2pPr>
            <a:lvl3pPr marL="1100374" indent="-219761" defTabSz="464637">
              <a:spcBef>
                <a:spcPct val="30000"/>
              </a:spcBef>
              <a:defRPr sz="1200">
                <a:solidFill>
                  <a:schemeClr val="tx1"/>
                </a:solidFill>
                <a:latin typeface="Arial" charset="0"/>
                <a:ea typeface="ＭＳ Ｐゴシック" pitchFamily="34" charset="-128"/>
              </a:defRPr>
            </a:lvl3pPr>
            <a:lvl4pPr marL="1541465" indent="-219761" defTabSz="464637">
              <a:spcBef>
                <a:spcPct val="30000"/>
              </a:spcBef>
              <a:defRPr sz="1200">
                <a:solidFill>
                  <a:schemeClr val="tx1"/>
                </a:solidFill>
                <a:latin typeface="Arial" charset="0"/>
                <a:ea typeface="ＭＳ Ｐゴシック" pitchFamily="34" charset="-128"/>
              </a:defRPr>
            </a:lvl4pPr>
            <a:lvl5pPr marL="1982557" indent="-219761" defTabSz="464637">
              <a:spcBef>
                <a:spcPct val="30000"/>
              </a:spcBef>
              <a:defRPr sz="1200">
                <a:solidFill>
                  <a:schemeClr val="tx1"/>
                </a:solidFill>
                <a:latin typeface="Arial" charset="0"/>
                <a:ea typeface="ＭＳ Ｐゴシック" pitchFamily="34" charset="-128"/>
              </a:defRPr>
            </a:lvl5pPr>
            <a:lvl6pPr marL="2434636"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6pPr>
            <a:lvl7pPr marL="2886716"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7pPr>
            <a:lvl8pPr marL="3338795"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8pPr>
            <a:lvl9pPr marL="3790874"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14F27572-D887-4A56-9AE9-F84C267B46FD}" type="slidenum">
              <a:rPr lang="en-US" altLang="en-US" sz="1300"/>
              <a:pPr>
                <a:spcBef>
                  <a:spcPct val="0"/>
                </a:spcBef>
              </a:pPr>
              <a:t>16</a:t>
            </a:fld>
            <a:endParaRPr lang="en-US" altLang="en-US" sz="1300" dirty="0"/>
          </a:p>
        </p:txBody>
      </p:sp>
    </p:spTree>
    <p:extLst>
      <p:ext uri="{BB962C8B-B14F-4D97-AF65-F5344CB8AC3E}">
        <p14:creationId xmlns:p14="http://schemas.microsoft.com/office/powerpoint/2010/main" val="2104216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2159000" y="696913"/>
            <a:ext cx="2692400" cy="3486150"/>
          </a:xfrm>
          <a:ln/>
        </p:spPr>
      </p:sp>
      <p:sp>
        <p:nvSpPr>
          <p:cNvPr id="58371" name="Notes Placeholder 2"/>
          <p:cNvSpPr>
            <a:spLocks noGrp="1" noChangeArrowheads="1"/>
          </p:cNvSpPr>
          <p:nvPr>
            <p:ph type="body" idx="1"/>
          </p:nvPr>
        </p:nvSpPr>
        <p:spPr>
          <a:noFill/>
        </p:spPr>
        <p:txBody>
          <a:bodyPr/>
          <a:lstStyle/>
          <a:p>
            <a:endParaRPr lang="en-US" altLang="en-US" dirty="0">
              <a:latin typeface="Arial" charset="0"/>
              <a:ea typeface="ＭＳ Ｐゴシック" pitchFamily="34" charset="-128"/>
            </a:endParaRPr>
          </a:p>
        </p:txBody>
      </p:sp>
      <p:sp>
        <p:nvSpPr>
          <p:cNvPr id="58372" name="Slide Number Placeholder 3"/>
          <p:cNvSpPr>
            <a:spLocks noGrp="1"/>
          </p:cNvSpPr>
          <p:nvPr>
            <p:ph type="sldNum" sz="quarter" idx="5"/>
          </p:nvPr>
        </p:nvSpPr>
        <p:spPr>
          <a:noFill/>
        </p:spPr>
        <p:txBody>
          <a:bodyPr/>
          <a:lstStyle>
            <a:lvl1pPr defTabSz="464637">
              <a:spcBef>
                <a:spcPct val="30000"/>
              </a:spcBef>
              <a:defRPr sz="1200">
                <a:solidFill>
                  <a:schemeClr val="tx1"/>
                </a:solidFill>
                <a:latin typeface="Arial" charset="0"/>
                <a:ea typeface="ＭＳ Ｐゴシック" pitchFamily="34" charset="-128"/>
              </a:defRPr>
            </a:lvl1pPr>
            <a:lvl2pPr marL="715792" indent="-274701" defTabSz="464637">
              <a:spcBef>
                <a:spcPct val="30000"/>
              </a:spcBef>
              <a:defRPr sz="1200">
                <a:solidFill>
                  <a:schemeClr val="tx1"/>
                </a:solidFill>
                <a:latin typeface="Arial" charset="0"/>
                <a:ea typeface="ＭＳ Ｐゴシック" pitchFamily="34" charset="-128"/>
              </a:defRPr>
            </a:lvl2pPr>
            <a:lvl3pPr marL="1100374" indent="-219761" defTabSz="464637">
              <a:spcBef>
                <a:spcPct val="30000"/>
              </a:spcBef>
              <a:defRPr sz="1200">
                <a:solidFill>
                  <a:schemeClr val="tx1"/>
                </a:solidFill>
                <a:latin typeface="Arial" charset="0"/>
                <a:ea typeface="ＭＳ Ｐゴシック" pitchFamily="34" charset="-128"/>
              </a:defRPr>
            </a:lvl3pPr>
            <a:lvl4pPr marL="1541465" indent="-219761" defTabSz="464637">
              <a:spcBef>
                <a:spcPct val="30000"/>
              </a:spcBef>
              <a:defRPr sz="1200">
                <a:solidFill>
                  <a:schemeClr val="tx1"/>
                </a:solidFill>
                <a:latin typeface="Arial" charset="0"/>
                <a:ea typeface="ＭＳ Ｐゴシック" pitchFamily="34" charset="-128"/>
              </a:defRPr>
            </a:lvl4pPr>
            <a:lvl5pPr marL="1982557" indent="-219761" defTabSz="464637">
              <a:spcBef>
                <a:spcPct val="30000"/>
              </a:spcBef>
              <a:defRPr sz="1200">
                <a:solidFill>
                  <a:schemeClr val="tx1"/>
                </a:solidFill>
                <a:latin typeface="Arial" charset="0"/>
                <a:ea typeface="ＭＳ Ｐゴシック" pitchFamily="34" charset="-128"/>
              </a:defRPr>
            </a:lvl5pPr>
            <a:lvl6pPr marL="2434636"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6pPr>
            <a:lvl7pPr marL="2886716"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7pPr>
            <a:lvl8pPr marL="3338795"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8pPr>
            <a:lvl9pPr marL="3790874"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14F27572-D887-4A56-9AE9-F84C267B46FD}" type="slidenum">
              <a:rPr lang="en-US" altLang="en-US" sz="1300"/>
              <a:pPr>
                <a:spcBef>
                  <a:spcPct val="0"/>
                </a:spcBef>
              </a:pPr>
              <a:t>17</a:t>
            </a:fld>
            <a:endParaRPr lang="en-US" altLang="en-US" sz="1300" dirty="0"/>
          </a:p>
        </p:txBody>
      </p:sp>
    </p:spTree>
    <p:extLst>
      <p:ext uri="{BB962C8B-B14F-4D97-AF65-F5344CB8AC3E}">
        <p14:creationId xmlns:p14="http://schemas.microsoft.com/office/powerpoint/2010/main" val="2037314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2159000" y="696913"/>
            <a:ext cx="2692400" cy="3486150"/>
          </a:xfrm>
          <a:ln/>
        </p:spPr>
      </p:sp>
      <p:sp>
        <p:nvSpPr>
          <p:cNvPr id="49155" name="Notes Placeholder 2"/>
          <p:cNvSpPr>
            <a:spLocks noGrp="1" noChangeArrowheads="1"/>
          </p:cNvSpPr>
          <p:nvPr>
            <p:ph type="body" idx="1"/>
          </p:nvPr>
        </p:nvSpPr>
        <p:spPr>
          <a:noFill/>
        </p:spPr>
        <p:txBody>
          <a:bodyPr/>
          <a:lstStyle/>
          <a:p>
            <a:endParaRPr lang="en-US" altLang="en-US" dirty="0">
              <a:latin typeface="Arial" charset="0"/>
              <a:ea typeface="ＭＳ Ｐゴシック" pitchFamily="34" charset="-128"/>
            </a:endParaRPr>
          </a:p>
        </p:txBody>
      </p:sp>
      <p:sp>
        <p:nvSpPr>
          <p:cNvPr id="49156" name="Slide Number Placeholder 3"/>
          <p:cNvSpPr txBox="1">
            <a:spLocks noGrp="1"/>
          </p:cNvSpPr>
          <p:nvPr/>
        </p:nvSpPr>
        <p:spPr bwMode="auto">
          <a:xfrm>
            <a:off x="3834254" y="8743080"/>
            <a:ext cx="2933274" cy="46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52" tIns="45626" rIns="91252" bIns="45626"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81C56CB-9C78-4C97-A7E7-B8B0224CE401}" type="slidenum">
              <a:rPr lang="en-US" altLang="en-US">
                <a:solidFill>
                  <a:srgbClr val="646D72"/>
                </a:solidFill>
                <a:latin typeface="Calibri" pitchFamily="34" charset="0"/>
              </a:rPr>
              <a:pPr algn="r" eaLnBrk="1" hangingPunct="1">
                <a:spcBef>
                  <a:spcPct val="0"/>
                </a:spcBef>
              </a:pPr>
              <a:t>19</a:t>
            </a:fld>
            <a:endParaRPr lang="en-US" altLang="en-US" dirty="0">
              <a:solidFill>
                <a:srgbClr val="646D72"/>
              </a:solidFill>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2159000" y="696913"/>
            <a:ext cx="2692400" cy="3486150"/>
          </a:xfrm>
          <a:ln/>
        </p:spPr>
      </p:sp>
      <p:sp>
        <p:nvSpPr>
          <p:cNvPr id="50179" name="Notes Placeholder 2"/>
          <p:cNvSpPr>
            <a:spLocks noGrp="1" noChangeArrowheads="1"/>
          </p:cNvSpPr>
          <p:nvPr>
            <p:ph type="body" idx="1"/>
          </p:nvPr>
        </p:nvSpPr>
        <p:spPr>
          <a:noFill/>
        </p:spPr>
        <p:txBody>
          <a:bodyPr/>
          <a:lstStyle/>
          <a:p>
            <a:endParaRPr lang="en-US" altLang="en-US" dirty="0">
              <a:latin typeface="Arial" charset="0"/>
              <a:ea typeface="ＭＳ Ｐゴシック" pitchFamily="34" charset="-128"/>
            </a:endParaRPr>
          </a:p>
        </p:txBody>
      </p:sp>
      <p:sp>
        <p:nvSpPr>
          <p:cNvPr id="50180" name="Slide Number Placeholder 3"/>
          <p:cNvSpPr txBox="1">
            <a:spLocks noGrp="1"/>
          </p:cNvSpPr>
          <p:nvPr/>
        </p:nvSpPr>
        <p:spPr bwMode="auto">
          <a:xfrm>
            <a:off x="3834254" y="8743080"/>
            <a:ext cx="2933274" cy="46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52" tIns="45626" rIns="91252" bIns="45626"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81C96CA0-283D-4DE4-9AF3-880685144E30}" type="slidenum">
              <a:rPr lang="en-US" altLang="en-US">
                <a:solidFill>
                  <a:srgbClr val="646D72"/>
                </a:solidFill>
                <a:latin typeface="Calibri" pitchFamily="34" charset="0"/>
              </a:rPr>
              <a:pPr algn="r" eaLnBrk="1" hangingPunct="1">
                <a:spcBef>
                  <a:spcPct val="0"/>
                </a:spcBef>
              </a:pPr>
              <a:t>20</a:t>
            </a:fld>
            <a:endParaRPr lang="en-US" altLang="en-US" dirty="0">
              <a:solidFill>
                <a:srgbClr val="646D72"/>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2159000" y="696913"/>
            <a:ext cx="2692400" cy="3486150"/>
          </a:xfrm>
          <a:ln/>
        </p:spPr>
      </p:sp>
      <p:sp>
        <p:nvSpPr>
          <p:cNvPr id="58371" name="Notes Placeholder 2"/>
          <p:cNvSpPr>
            <a:spLocks noGrp="1" noChangeArrowheads="1"/>
          </p:cNvSpPr>
          <p:nvPr>
            <p:ph type="body" idx="1"/>
          </p:nvPr>
        </p:nvSpPr>
        <p:spPr>
          <a:noFill/>
        </p:spPr>
        <p:txBody>
          <a:bodyPr/>
          <a:lstStyle/>
          <a:p>
            <a:endParaRPr lang="en-US" altLang="en-US" dirty="0">
              <a:latin typeface="Arial" charset="0"/>
              <a:ea typeface="ＭＳ Ｐゴシック" pitchFamily="34" charset="-128"/>
            </a:endParaRPr>
          </a:p>
        </p:txBody>
      </p:sp>
      <p:sp>
        <p:nvSpPr>
          <p:cNvPr id="58372" name="Slide Number Placeholder 3"/>
          <p:cNvSpPr>
            <a:spLocks noGrp="1"/>
          </p:cNvSpPr>
          <p:nvPr>
            <p:ph type="sldNum" sz="quarter" idx="5"/>
          </p:nvPr>
        </p:nvSpPr>
        <p:spPr>
          <a:noFill/>
        </p:spPr>
        <p:txBody>
          <a:bodyPr/>
          <a:lstStyle>
            <a:lvl1pPr defTabSz="464637">
              <a:spcBef>
                <a:spcPct val="30000"/>
              </a:spcBef>
              <a:defRPr sz="1200">
                <a:solidFill>
                  <a:schemeClr val="tx1"/>
                </a:solidFill>
                <a:latin typeface="Arial" charset="0"/>
                <a:ea typeface="ＭＳ Ｐゴシック" pitchFamily="34" charset="-128"/>
              </a:defRPr>
            </a:lvl1pPr>
            <a:lvl2pPr marL="715792" indent="-274701" defTabSz="464637">
              <a:spcBef>
                <a:spcPct val="30000"/>
              </a:spcBef>
              <a:defRPr sz="1200">
                <a:solidFill>
                  <a:schemeClr val="tx1"/>
                </a:solidFill>
                <a:latin typeface="Arial" charset="0"/>
                <a:ea typeface="ＭＳ Ｐゴシック" pitchFamily="34" charset="-128"/>
              </a:defRPr>
            </a:lvl2pPr>
            <a:lvl3pPr marL="1100374" indent="-219761" defTabSz="464637">
              <a:spcBef>
                <a:spcPct val="30000"/>
              </a:spcBef>
              <a:defRPr sz="1200">
                <a:solidFill>
                  <a:schemeClr val="tx1"/>
                </a:solidFill>
                <a:latin typeface="Arial" charset="0"/>
                <a:ea typeface="ＭＳ Ｐゴシック" pitchFamily="34" charset="-128"/>
              </a:defRPr>
            </a:lvl3pPr>
            <a:lvl4pPr marL="1541465" indent="-219761" defTabSz="464637">
              <a:spcBef>
                <a:spcPct val="30000"/>
              </a:spcBef>
              <a:defRPr sz="1200">
                <a:solidFill>
                  <a:schemeClr val="tx1"/>
                </a:solidFill>
                <a:latin typeface="Arial" charset="0"/>
                <a:ea typeface="ＭＳ Ｐゴシック" pitchFamily="34" charset="-128"/>
              </a:defRPr>
            </a:lvl4pPr>
            <a:lvl5pPr marL="1982557" indent="-219761" defTabSz="464637">
              <a:spcBef>
                <a:spcPct val="30000"/>
              </a:spcBef>
              <a:defRPr sz="1200">
                <a:solidFill>
                  <a:schemeClr val="tx1"/>
                </a:solidFill>
                <a:latin typeface="Arial" charset="0"/>
                <a:ea typeface="ＭＳ Ｐゴシック" pitchFamily="34" charset="-128"/>
              </a:defRPr>
            </a:lvl5pPr>
            <a:lvl6pPr marL="2434636"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6pPr>
            <a:lvl7pPr marL="2886716"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7pPr>
            <a:lvl8pPr marL="3338795"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8pPr>
            <a:lvl9pPr marL="3790874" indent="-219761" defTabSz="464637"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14F27572-D887-4A56-9AE9-F84C267B46FD}" type="slidenum">
              <a:rPr lang="en-US" altLang="en-US" sz="1300"/>
              <a:pPr>
                <a:spcBef>
                  <a:spcPct val="0"/>
                </a:spcBef>
              </a:pPr>
              <a:t>22</a:t>
            </a:fld>
            <a:endParaRPr lang="en-US" altLang="en-US" sz="1300" dirty="0"/>
          </a:p>
        </p:txBody>
      </p:sp>
    </p:spTree>
    <p:extLst>
      <p:ext uri="{BB962C8B-B14F-4D97-AF65-F5344CB8AC3E}">
        <p14:creationId xmlns:p14="http://schemas.microsoft.com/office/powerpoint/2010/main" val="5431951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334871"/>
            <a:ext cx="6305550" cy="1631576"/>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9" name="Rectangle 8"/>
          <p:cNvSpPr/>
          <p:nvPr userDrawn="1"/>
        </p:nvSpPr>
        <p:spPr bwMode="gray">
          <a:xfrm>
            <a:off x="0" y="2055813"/>
            <a:ext cx="6305550" cy="1279058"/>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2" name="Title 1"/>
          <p:cNvSpPr>
            <a:spLocks noGrp="1"/>
          </p:cNvSpPr>
          <p:nvPr>
            <p:ph type="title" hasCustomPrompt="1"/>
          </p:nvPr>
        </p:nvSpPr>
        <p:spPr bwMode="gray">
          <a:xfrm>
            <a:off x="1035051" y="2424314"/>
            <a:ext cx="5029200" cy="775597"/>
          </a:xfrm>
        </p:spPr>
        <p:txBody>
          <a:bodyPr/>
          <a:lstStyle>
            <a:lvl1pPr>
              <a:lnSpc>
                <a:spcPct val="90000"/>
              </a:lnSpc>
              <a:defRPr sz="2800"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4390101"/>
            <a:ext cx="7772400" cy="246888"/>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63946" y="263947"/>
            <a:ext cx="2341158" cy="983679"/>
          </a:xfrm>
          <a:prstGeom prst="rect">
            <a:avLst/>
          </a:prstGeom>
          <a:noFill/>
          <a:ln>
            <a:noFill/>
          </a:ln>
        </p:spPr>
      </p:pic>
      <p:sp>
        <p:nvSpPr>
          <p:cNvPr id="14" name="Text Placeholder 13"/>
          <p:cNvSpPr>
            <a:spLocks noGrp="1"/>
          </p:cNvSpPr>
          <p:nvPr>
            <p:ph type="body" sz="quarter" idx="10" hasCustomPrompt="1"/>
          </p:nvPr>
        </p:nvSpPr>
        <p:spPr bwMode="gray">
          <a:xfrm>
            <a:off x="1035050" y="3436327"/>
            <a:ext cx="5029200" cy="184666"/>
          </a:xfrm>
        </p:spPr>
        <p:txBody>
          <a:bodyPr/>
          <a:lstStyle>
            <a:lvl1pPr marL="0" indent="0">
              <a:spcBef>
                <a:spcPts val="0"/>
              </a:spcBef>
              <a:buFontTx/>
              <a:buNone/>
              <a:defRPr sz="1200">
                <a:solidFill>
                  <a:schemeClr val="tx1"/>
                </a:solidFill>
              </a:defRPr>
            </a:lvl1pPr>
            <a:lvl2pPr marL="112713" indent="0">
              <a:buFontTx/>
              <a:buNone/>
              <a:defRPr sz="1200">
                <a:solidFill>
                  <a:schemeClr val="tx1"/>
                </a:solidFill>
              </a:defRPr>
            </a:lvl2pPr>
            <a:lvl3pPr marL="230187" indent="0">
              <a:buFontTx/>
              <a:buNone/>
              <a:defRPr sz="1200">
                <a:solidFill>
                  <a:schemeClr val="tx1"/>
                </a:solidFill>
              </a:defRPr>
            </a:lvl3pPr>
            <a:lvl4pPr marL="342900" indent="0">
              <a:buFontTx/>
              <a:buNone/>
              <a:defRPr sz="1200">
                <a:solidFill>
                  <a:schemeClr val="tx1"/>
                </a:solidFill>
              </a:defRPr>
            </a:lvl4pPr>
            <a:lvl5pPr marL="458787" indent="0">
              <a:buFontTx/>
              <a:buNone/>
              <a:defRPr sz="1200">
                <a:solidFill>
                  <a:schemeClr val="tx1"/>
                </a:solidFill>
              </a:defRPr>
            </a:lvl5pPr>
          </a:lstStyle>
          <a:p>
            <a:pPr lvl="0"/>
            <a:r>
              <a:rPr lang="en-US" dirty="0"/>
              <a:t>Document subtitle – Arial 12pt regular, use sentence Case</a:t>
            </a:r>
          </a:p>
        </p:txBody>
      </p:sp>
    </p:spTree>
    <p:extLst>
      <p:ext uri="{BB962C8B-B14F-4D97-AF65-F5344CB8AC3E}">
        <p14:creationId xmlns:p14="http://schemas.microsoft.com/office/powerpoint/2010/main" val="584816990"/>
      </p:ext>
    </p:extLst>
  </p:cSld>
  <p:clrMapOvr>
    <a:masterClrMapping/>
  </p:clrMapOvr>
  <p:extLst>
    <p:ext uri="{DCECCB84-F9BA-43D5-87BE-67443E8EF086}">
      <p15:sldGuideLst xmlns:p15="http://schemas.microsoft.com/office/powerpoint/2012/main" xmlns="">
        <p15:guide id="1" orient="horz" pos="5289" userDrawn="1">
          <p15:clr>
            <a:srgbClr val="FBAE40"/>
          </p15:clr>
        </p15:guide>
        <p15:guide id="3" pos="652" userDrawn="1">
          <p15:clr>
            <a:srgbClr val="C35EA4"/>
          </p15:clr>
        </p15:guide>
        <p15:guide id="4" pos="397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553998"/>
          </a:xfrm>
        </p:spPr>
        <p:txBody>
          <a:bodyPr anchor="t" anchorCtr="0"/>
          <a:lstStyle>
            <a:lvl1pPr>
              <a:lnSpc>
                <a:spcPct val="90000"/>
              </a:lnSpc>
              <a:defRPr>
                <a:solidFill>
                  <a:schemeClr val="bg1"/>
                </a:solidFill>
              </a:defRPr>
            </a:lvl1pPr>
          </a:lstStyle>
          <a:p>
            <a:r>
              <a:rPr lang="en-US" dirty="0"/>
              <a:t>Document title – Arial 20pt regular; Use sentence case</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UnitedHealthcare. © 2019 United HealthCare Services, Inc. All rights reserved.</a:t>
            </a:r>
          </a:p>
        </p:txBody>
      </p:sp>
    </p:spTree>
    <p:extLst>
      <p:ext uri="{BB962C8B-B14F-4D97-AF65-F5344CB8AC3E}">
        <p14:creationId xmlns:p14="http://schemas.microsoft.com/office/powerpoint/2010/main" val="4238898392"/>
      </p:ext>
    </p:extLst>
  </p:cSld>
  <p:clrMapOvr>
    <a:masterClrMapping/>
  </p:clrMapOvr>
  <p:extLst>
    <p:ext uri="{DCECCB84-F9BA-43D5-87BE-67443E8EF086}">
      <p15:sldGuideLst xmlns:p15="http://schemas.microsoft.com/office/powerpoint/2012/main" xmlns="">
        <p15:guide id="1" orient="horz" pos="1792" userDrawn="1">
          <p15:clr>
            <a:srgbClr val="FBAE40"/>
          </p15:clr>
        </p15:guide>
        <p15:guide id="2" pos="1888">
          <p15:clr>
            <a:srgbClr val="FBAE40"/>
          </p15:clr>
        </p15:guide>
        <p15:guide id="3" pos="475" userDrawn="1">
          <p15:clr>
            <a:srgbClr val="C35EA4"/>
          </p15:clr>
        </p15:guide>
        <p15:guide id="4" pos="1777">
          <p15:clr>
            <a:srgbClr val="FBAE40"/>
          </p15:clr>
        </p15:guide>
        <p15:guide id="5" pos="3191">
          <p15:clr>
            <a:srgbClr val="FBAE40"/>
          </p15:clr>
        </p15:guide>
        <p15:guide id="6" pos="3302">
          <p15:clr>
            <a:srgbClr val="FBAE40"/>
          </p15:clr>
        </p15:guide>
        <p15:guide id="7" orient="horz" pos="575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276999"/>
          </a:xfrm>
        </p:spPr>
        <p:txBody>
          <a:bodyPr anchor="t" anchorCtr="0"/>
          <a:lstStyle>
            <a:lvl1pPr>
              <a:lnSpc>
                <a:spcPct val="90000"/>
              </a:lnSpc>
              <a:defRPr>
                <a:solidFill>
                  <a:schemeClr val="bg1"/>
                </a:solidFill>
              </a:defRPr>
            </a:lvl1pPr>
          </a:lstStyle>
          <a:p>
            <a:r>
              <a:rPr lang="en-US" dirty="0"/>
              <a:t>Document title – Arial 20pt regular</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32" name="Text Placeholder 4"/>
          <p:cNvSpPr>
            <a:spLocks noGrp="1"/>
          </p:cNvSpPr>
          <p:nvPr>
            <p:ph type="body" sz="quarter" idx="25" hasCustomPrompt="1"/>
          </p:nvPr>
        </p:nvSpPr>
        <p:spPr bwMode="gray">
          <a:xfrm>
            <a:off x="752475" y="1379501"/>
            <a:ext cx="4114800" cy="153888"/>
          </a:xfrm>
        </p:spPr>
        <p:txBody>
          <a:bodyPr/>
          <a:lstStyle>
            <a:lvl1pPr marL="0" indent="0">
              <a:spcBef>
                <a:spcPts val="0"/>
              </a:spcBef>
              <a:buNone/>
              <a:defRPr sz="1000">
                <a:solidFill>
                  <a:schemeClr val="bg1"/>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dirty="0"/>
              <a:t>Document subtitle – Arial 10pt regular, use sentence Case</a:t>
            </a: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UnitedHealthcare. © 2019 United HealthCare Services, Inc. All rights reserved.</a:t>
            </a:r>
          </a:p>
        </p:txBody>
      </p:sp>
    </p:spTree>
    <p:extLst>
      <p:ext uri="{BB962C8B-B14F-4D97-AF65-F5344CB8AC3E}">
        <p14:creationId xmlns:p14="http://schemas.microsoft.com/office/powerpoint/2010/main" val="1722464221"/>
      </p:ext>
    </p:extLst>
  </p:cSld>
  <p:clrMapOvr>
    <a:masterClrMapping/>
  </p:clrMapOvr>
  <p:extLst>
    <p:ext uri="{DCECCB84-F9BA-43D5-87BE-67443E8EF086}">
      <p15:sldGuideLst xmlns:p15="http://schemas.microsoft.com/office/powerpoint/2012/main" xmlns="">
        <p15:guide id="2" orient="horz" pos="1794" userDrawn="1">
          <p15:clr>
            <a:srgbClr val="FBAE40"/>
          </p15:clr>
        </p15:guide>
        <p15:guide id="3" pos="1888" userDrawn="1">
          <p15:clr>
            <a:srgbClr val="FBAE40"/>
          </p15:clr>
        </p15:guide>
        <p15:guide id="4" pos="475" userDrawn="1">
          <p15:clr>
            <a:srgbClr val="C35EA4"/>
          </p15:clr>
        </p15:guide>
        <p15:guide id="5" pos="1777" userDrawn="1">
          <p15:clr>
            <a:srgbClr val="FBAE40"/>
          </p15:clr>
        </p15:guide>
        <p15:guide id="6" pos="3191" userDrawn="1">
          <p15:clr>
            <a:srgbClr val="FBAE40"/>
          </p15:clr>
        </p15:guide>
        <p15:guide id="7" pos="3302" userDrawn="1">
          <p15:clr>
            <a:srgbClr val="FBAE40"/>
          </p15:clr>
        </p15:guide>
        <p15:guide id="8" orient="horz" pos="575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UnitedHealthcare. © 2019 United HealthCare Services, Inc. All rights reserved.</a:t>
            </a:r>
          </a:p>
        </p:txBody>
      </p:sp>
    </p:spTree>
    <p:extLst>
      <p:ext uri="{BB962C8B-B14F-4D97-AF65-F5344CB8AC3E}">
        <p14:creationId xmlns:p14="http://schemas.microsoft.com/office/powerpoint/2010/main" val="1329712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840987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ext 2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Text Placeholder 7"/>
          <p:cNvSpPr>
            <a:spLocks noGrp="1"/>
          </p:cNvSpPr>
          <p:nvPr>
            <p:ph type="body" sz="quarter" idx="12"/>
          </p:nvPr>
        </p:nvSpPr>
        <p:spPr>
          <a:xfrm>
            <a:off x="385922" y="1541939"/>
            <a:ext cx="6995160" cy="1487587"/>
          </a:xfrm>
          <a:prstGeom prst="rect">
            <a:avLst/>
          </a:prstGeom>
        </p:spPr>
        <p:txBody>
          <a:bodyPr spcCol="611295"/>
          <a:lstStyle>
            <a:lvl1pPr marL="203765">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a:extLst>
              <a:ext uri="{FF2B5EF4-FFF2-40B4-BE49-F238E27FC236}">
                <a16:creationId xmlns:a16="http://schemas.microsoft.com/office/drawing/2014/main" xmlns="" id="{7887F93E-C48C-704E-BBB7-E207FF28C5FC}"/>
              </a:ext>
            </a:extLst>
          </p:cNvPr>
          <p:cNvSpPr>
            <a:spLocks noGrp="1"/>
          </p:cNvSpPr>
          <p:nvPr>
            <p:ph type="sldNum" sz="quarter" idx="13"/>
          </p:nvPr>
        </p:nvSpPr>
        <p:spPr>
          <a:xfrm>
            <a:off x="221298" y="9319737"/>
            <a:ext cx="510963" cy="536098"/>
          </a:xfrm>
          <a:prstGeom prst="rect">
            <a:avLst/>
          </a:prstGeom>
          <a:ln/>
        </p:spPr>
        <p:txBody>
          <a:bodyPr lIns="101882" tIns="50941" rIns="101882" bIns="50941"/>
          <a:lstStyle>
            <a:lvl1pPr>
              <a:defRPr/>
            </a:lvl1pPr>
          </a:lstStyle>
          <a:p>
            <a:fld id="{87FDD0F8-FA2F-1A49-9A8A-BD65D410B6DA}" type="slidenum">
              <a:rPr lang="en-US" altLang="en-US"/>
              <a:pPr/>
              <a:t>‹#›</a:t>
            </a:fld>
            <a:endParaRPr lang="en-US" altLang="en-US" dirty="0"/>
          </a:p>
        </p:txBody>
      </p:sp>
      <p:sp>
        <p:nvSpPr>
          <p:cNvPr id="5" name="Rectangle 6">
            <a:extLst>
              <a:ext uri="{FF2B5EF4-FFF2-40B4-BE49-F238E27FC236}">
                <a16:creationId xmlns:a16="http://schemas.microsoft.com/office/drawing/2014/main" xmlns="" id="{65D5AF90-5EFE-6149-9B6E-6E3A2737061B}"/>
              </a:ext>
            </a:extLst>
          </p:cNvPr>
          <p:cNvSpPr>
            <a:spLocks noGrp="1" noChangeArrowheads="1"/>
          </p:cNvSpPr>
          <p:nvPr>
            <p:ph type="ftr" sz="quarter" idx="14"/>
          </p:nvPr>
        </p:nvSpPr>
        <p:spPr>
          <a:ln/>
        </p:spPr>
        <p:txBody>
          <a:bodyPr/>
          <a:lstStyle>
            <a:lvl1pPr>
              <a:defRPr/>
            </a:lvl1pPr>
          </a:lstStyle>
          <a:p>
            <a:pPr>
              <a:defRPr/>
            </a:pPr>
            <a:r>
              <a:rPr lang="en-US" altLang="en-US" dirty="0"/>
              <a:t>Do not reproduce, transmit or modify the content set forth herein in any form or by any means without written permission of UnitedHealthcare. © 2019 United HealthCare Services, Inc. All rights reserved.</a:t>
            </a:r>
          </a:p>
        </p:txBody>
      </p:sp>
    </p:spTree>
    <p:extLst>
      <p:ext uri="{BB962C8B-B14F-4D97-AF65-F5344CB8AC3E}">
        <p14:creationId xmlns:p14="http://schemas.microsoft.com/office/powerpoint/2010/main" val="965296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0AB29C83-E2F7-A547-BAB6-46D90A6EE036}"/>
              </a:ext>
            </a:extLst>
          </p:cNvPr>
          <p:cNvSpPr>
            <a:spLocks noGrp="1"/>
          </p:cNvSpPr>
          <p:nvPr>
            <p:ph type="sldNum" sz="quarter" idx="10"/>
          </p:nvPr>
        </p:nvSpPr>
        <p:spPr>
          <a:xfrm>
            <a:off x="221298" y="9319737"/>
            <a:ext cx="510963" cy="536098"/>
          </a:xfrm>
          <a:prstGeom prst="rect">
            <a:avLst/>
          </a:prstGeom>
          <a:ln/>
        </p:spPr>
        <p:txBody>
          <a:bodyPr lIns="101882" tIns="50941" rIns="101882" bIns="50941"/>
          <a:lstStyle>
            <a:lvl1pPr>
              <a:defRPr/>
            </a:lvl1pPr>
          </a:lstStyle>
          <a:p>
            <a:fld id="{F3D2E798-FB44-9348-9586-D9366BE4D5CF}" type="slidenum">
              <a:rPr lang="en-US" altLang="en-US"/>
              <a:pPr/>
              <a:t>‹#›</a:t>
            </a:fld>
            <a:endParaRPr lang="en-US" altLang="en-US" dirty="0"/>
          </a:p>
        </p:txBody>
      </p:sp>
      <p:sp>
        <p:nvSpPr>
          <p:cNvPr id="3" name="Rectangle 6">
            <a:extLst>
              <a:ext uri="{FF2B5EF4-FFF2-40B4-BE49-F238E27FC236}">
                <a16:creationId xmlns:a16="http://schemas.microsoft.com/office/drawing/2014/main" xmlns="" id="{2CFEF6DC-6FA9-8141-8336-A51669FDB6C1}"/>
              </a:ext>
            </a:extLst>
          </p:cNvPr>
          <p:cNvSpPr>
            <a:spLocks noGrp="1" noChangeArrowheads="1"/>
          </p:cNvSpPr>
          <p:nvPr>
            <p:ph type="ftr" sz="quarter" idx="11"/>
          </p:nvPr>
        </p:nvSpPr>
        <p:spPr>
          <a:ln/>
        </p:spPr>
        <p:txBody>
          <a:bodyPr/>
          <a:lstStyle>
            <a:lvl1pPr>
              <a:defRPr/>
            </a:lvl1pPr>
          </a:lstStyle>
          <a:p>
            <a:pPr>
              <a:defRPr/>
            </a:pPr>
            <a:r>
              <a:rPr lang="en-US" altLang="en-US" dirty="0"/>
              <a:t>Do not reproduce, transmit or modify the content set forth herein in any form or by any means without written permission of UnitedHealthcare. © 2019 United HealthCare Services, Inc. All rights reserved.</a:t>
            </a:r>
          </a:p>
        </p:txBody>
      </p:sp>
    </p:spTree>
    <p:extLst>
      <p:ext uri="{BB962C8B-B14F-4D97-AF65-F5344CB8AC3E}">
        <p14:creationId xmlns:p14="http://schemas.microsoft.com/office/powerpoint/2010/main" val="84598554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www.optum.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5" name="Text Placeholder 1"/>
          <p:cNvSpPr>
            <a:spLocks noGrp="1"/>
          </p:cNvSpPr>
          <p:nvPr>
            <p:ph type="body" idx="1"/>
          </p:nvPr>
        </p:nvSpPr>
        <p:spPr bwMode="gray">
          <a:xfrm>
            <a:off x="460376" y="1970088"/>
            <a:ext cx="6856524" cy="1487587"/>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bwMode="gray">
          <a:xfrm>
            <a:off x="758825" y="881925"/>
            <a:ext cx="6558074" cy="307777"/>
          </a:xfrm>
          <a:prstGeom prst="rect">
            <a:avLst/>
          </a:prstGeom>
        </p:spPr>
        <p:txBody>
          <a:bodyPr vert="horz" wrap="square" lIns="0" tIns="0" rIns="0" bIns="0" rtlCol="0" anchor="b">
            <a:spAutoFit/>
          </a:bodyPr>
          <a:lstStyle/>
          <a:p>
            <a:r>
              <a:rPr lang="en-US" dirty="0"/>
              <a:t>Page title – Arial 20pt regular; Use sentence case</a:t>
            </a:r>
          </a:p>
        </p:txBody>
      </p:sp>
      <p:sp>
        <p:nvSpPr>
          <p:cNvPr id="7" name="Slide Number Placeholder 5"/>
          <p:cNvSpPr txBox="1">
            <a:spLocks/>
          </p:cNvSpPr>
          <p:nvPr/>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8" name="TextBox 7">
            <a:hlinkClick r:id="rId9"/>
          </p:cNvPr>
          <p:cNvSpPr txBox="1"/>
          <p:nvPr/>
        </p:nvSpPr>
        <p:spPr bwMode="gray">
          <a:xfrm>
            <a:off x="758825" y="9645778"/>
            <a:ext cx="1832769" cy="92333"/>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1"/>
                </a:solidFill>
                <a:effectLst/>
                <a:uLnTx/>
                <a:uFillTx/>
                <a:latin typeface="+mn-lt"/>
                <a:ea typeface="+mn-ea"/>
                <a:cs typeface="+mn-cs"/>
              </a:rPr>
              <a:t>© 2019 Optum, Inc. All rights reserved. </a:t>
            </a:r>
            <a:r>
              <a:rPr kumimoji="0" lang="en-US" sz="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optum.com</a:t>
            </a:r>
            <a:endParaRPr kumimoji="0" lang="en-US" sz="600" b="1" i="0" u="none" strike="noStrike" kern="1200" cap="none" spc="0" normalizeH="0" baseline="0" noProof="0" dirty="0">
              <a:ln>
                <a:noFill/>
              </a:ln>
              <a:solidFill>
                <a:schemeClr val="tx1"/>
              </a:solidFill>
              <a:effectLst/>
              <a:uLnTx/>
              <a:uFillTx/>
              <a:latin typeface="+mn-lt"/>
              <a:ea typeface="+mn-ea"/>
              <a:cs typeface="+mn-cs"/>
            </a:endParaRPr>
          </a:p>
        </p:txBody>
      </p:sp>
      <p:sp>
        <p:nvSpPr>
          <p:cNvPr id="3"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UnitedHealthcare. © 2019 United HealthCare Services, Inc. All rights reserved.</a:t>
            </a:r>
          </a:p>
        </p:txBody>
      </p:sp>
    </p:spTree>
  </p:cSld>
  <p:clrMap bg1="lt1" tx1="dk1" bg2="lt2" tx2="dk2" accent1="accent1" accent2="accent2" accent3="accent3" accent4="accent4" accent5="accent5" accent6="accent6" hlink="hlink" folHlink="folHlink"/>
  <p:sldLayoutIdLst>
    <p:sldLayoutId id="2147483732" r:id="rId1"/>
    <p:sldLayoutId id="2147483735" r:id="rId2"/>
    <p:sldLayoutId id="2147483731" r:id="rId3"/>
    <p:sldLayoutId id="2147483749" r:id="rId4"/>
    <p:sldLayoutId id="2147483750" r:id="rId5"/>
    <p:sldLayoutId id="2147483751" r:id="rId6"/>
    <p:sldLayoutId id="2147483752" r:id="rId7"/>
  </p:sldLayoutIdLst>
  <p:hf hdr="0" dt="0"/>
  <p:txStyles>
    <p:titleStyle>
      <a:lvl1pPr algn="l" defTabSz="1018879" rtl="0" eaLnBrk="1" latinLnBrk="0" hangingPunct="1">
        <a:spcBef>
          <a:spcPct val="0"/>
        </a:spcBef>
        <a:buNone/>
        <a:defRPr sz="2000" b="0" kern="1200" baseline="0">
          <a:solidFill>
            <a:schemeClr val="tx1"/>
          </a:solidFill>
          <a:latin typeface="+mj-lt"/>
          <a:ea typeface="+mj-ea"/>
          <a:cs typeface="+mj-cs"/>
        </a:defRPr>
      </a:lvl1pPr>
    </p:titleStyle>
    <p:body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9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2" pos="4608" userDrawn="1">
          <p15:clr>
            <a:srgbClr val="C35EA4"/>
          </p15:clr>
        </p15:guide>
        <p15:guide id="3" orient="horz" pos="287" userDrawn="1">
          <p15:clr>
            <a:srgbClr val="C35EA4"/>
          </p15:clr>
        </p15:guide>
        <p15:guide id="4" orient="horz" pos="5991" userDrawn="1">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search.cdc.gov/" TargetMode="External"/><Relationship Id="rId2" Type="http://schemas.openxmlformats.org/officeDocument/2006/relationships/hyperlink" Target="https://www.who.int/mental_health/in_the_workplace" TargetMode="External"/><Relationship Id="rId1" Type="http://schemas.openxmlformats.org/officeDocument/2006/relationships/slideLayout" Target="../slideLayouts/slideLayout2.xml"/><Relationship Id="rId5" Type="http://schemas.openxmlformats.org/officeDocument/2006/relationships/hyperlink" Target="https://www.nami.org/learn-,ore/mental-health-by-the-numbers" TargetMode="External"/><Relationship Id="rId4" Type="http://schemas.openxmlformats.org/officeDocument/2006/relationships/hyperlink" Target="https://nimh.nih.gov/health/statistic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imh.nih.gov/health/statistics" TargetMode="External"/><Relationship Id="rId2" Type="http://schemas.openxmlformats.org/officeDocument/2006/relationships/hyperlink" Target="https://www/NAMI.org/learn-more/mental-health-by-the-number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4DF450-CBCD-4AB1-93B2-A655EF3E239C}"/>
              </a:ext>
            </a:extLst>
          </p:cNvPr>
          <p:cNvSpPr>
            <a:spLocks noGrp="1"/>
          </p:cNvSpPr>
          <p:nvPr>
            <p:ph type="title"/>
          </p:nvPr>
        </p:nvSpPr>
        <p:spPr>
          <a:xfrm>
            <a:off x="1035051" y="2422698"/>
            <a:ext cx="5029200" cy="2160591"/>
          </a:xfrm>
        </p:spPr>
        <p:txBody>
          <a:bodyPr/>
          <a:lstStyle/>
          <a:p>
            <a:r>
              <a:rPr lang="en-US" dirty="0"/>
              <a:t>Mental Health Fundamentals for Managers</a:t>
            </a:r>
            <a:br>
              <a:rPr lang="en-US" dirty="0"/>
            </a:br>
            <a:r>
              <a:rPr lang="en-US" dirty="0"/>
              <a:t/>
            </a:r>
            <a:br>
              <a:rPr lang="en-US" dirty="0"/>
            </a:br>
            <a:r>
              <a:rPr lang="en-US" sz="1600" dirty="0"/>
              <a:t>Workbook</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501747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356806-B7FF-42E1-AFB7-20DBD8E0E472}"/>
              </a:ext>
            </a:extLst>
          </p:cNvPr>
          <p:cNvSpPr>
            <a:spLocks noGrp="1"/>
          </p:cNvSpPr>
          <p:nvPr>
            <p:ph type="title"/>
          </p:nvPr>
        </p:nvSpPr>
        <p:spPr>
          <a:xfrm>
            <a:off x="752475" y="1012380"/>
            <a:ext cx="4114800" cy="553998"/>
          </a:xfrm>
        </p:spPr>
        <p:txBody>
          <a:bodyPr/>
          <a:lstStyle/>
          <a:p>
            <a:r>
              <a:rPr lang="en-US" dirty="0"/>
              <a:t>More Signs and Symptoms of </a:t>
            </a:r>
            <a:r>
              <a:rPr lang="en-US" dirty="0" smtClean="0"/>
              <a:t>Depression</a:t>
            </a:r>
            <a:endParaRPr lang="en-US" dirty="0"/>
          </a:p>
        </p:txBody>
      </p:sp>
      <p:sp>
        <p:nvSpPr>
          <p:cNvPr id="4" name="Footer Placeholder 3">
            <a:extLst>
              <a:ext uri="{FF2B5EF4-FFF2-40B4-BE49-F238E27FC236}">
                <a16:creationId xmlns:a16="http://schemas.microsoft.com/office/drawing/2014/main" xmlns="" id="{E911336B-FB9A-47F4-ADA5-396ABE041EFF}"/>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5" name="Rectangle 4">
            <a:extLst>
              <a:ext uri="{FF2B5EF4-FFF2-40B4-BE49-F238E27FC236}">
                <a16:creationId xmlns:a16="http://schemas.microsoft.com/office/drawing/2014/main" xmlns="" id="{35E40588-9053-4FC5-A11F-AC07EEF5ED26}"/>
              </a:ext>
            </a:extLst>
          </p:cNvPr>
          <p:cNvSpPr/>
          <p:nvPr/>
        </p:nvSpPr>
        <p:spPr>
          <a:xfrm>
            <a:off x="752475" y="1737360"/>
            <a:ext cx="6351145" cy="3193182"/>
          </a:xfrm>
          <a:prstGeom prst="rect">
            <a:avLst/>
          </a:prstGeom>
        </p:spPr>
        <p:txBody>
          <a:bodyPr wrap="square">
            <a:spAutoFit/>
          </a:bodyPr>
          <a:lstStyle/>
          <a:p>
            <a:pPr marL="285750" indent="-285750">
              <a:lnSpc>
                <a:spcPct val="150000"/>
              </a:lnSpc>
              <a:buClr>
                <a:schemeClr val="accent2"/>
              </a:buClr>
              <a:buFont typeface="Arial" panose="020B0604020202020204" pitchFamily="34" charset="0"/>
              <a:buChar char="•"/>
            </a:pPr>
            <a:endParaRPr lang="en-GB" sz="2000" dirty="0">
              <a:solidFill>
                <a:schemeClr val="bg2">
                  <a:lumMod val="75000"/>
                </a:schemeClr>
              </a:solidFill>
            </a:endParaRPr>
          </a:p>
          <a:p>
            <a:pPr marL="285750" indent="-285750">
              <a:buClr>
                <a:schemeClr val="bg2">
                  <a:lumMod val="75000"/>
                </a:schemeClr>
              </a:buClr>
              <a:buFont typeface="Arial" panose="020B0604020202020204" pitchFamily="34" charset="0"/>
              <a:buChar char="•"/>
            </a:pPr>
            <a:r>
              <a:rPr lang="en-GB" sz="2000" dirty="0">
                <a:solidFill>
                  <a:schemeClr val="bg2">
                    <a:lumMod val="75000"/>
                  </a:schemeClr>
                </a:solidFill>
              </a:rPr>
              <a:t>Lowered </a:t>
            </a:r>
            <a:r>
              <a:rPr lang="en-GB" sz="2000" dirty="0" smtClean="0">
                <a:solidFill>
                  <a:schemeClr val="bg2">
                    <a:lumMod val="75000"/>
                  </a:schemeClr>
                </a:solidFill>
              </a:rPr>
              <a:t>self </a:t>
            </a:r>
            <a:r>
              <a:rPr lang="en-GB" sz="2000" dirty="0">
                <a:solidFill>
                  <a:schemeClr val="bg2">
                    <a:lumMod val="75000"/>
                  </a:schemeClr>
                </a:solidFill>
              </a:rPr>
              <a:t>esteem</a:t>
            </a:r>
          </a:p>
          <a:p>
            <a:pPr marL="285750" indent="-285750">
              <a:buClr>
                <a:schemeClr val="bg2">
                  <a:lumMod val="75000"/>
                </a:schemeClr>
              </a:buClr>
              <a:buFont typeface="Arial" panose="020B0604020202020204" pitchFamily="34" charset="0"/>
              <a:buChar char="•"/>
              <a:defRPr/>
            </a:pPr>
            <a:r>
              <a:rPr lang="en-GB" sz="2000" dirty="0">
                <a:solidFill>
                  <a:schemeClr val="bg2">
                    <a:lumMod val="75000"/>
                  </a:schemeClr>
                </a:solidFill>
                <a:latin typeface="Arial" charset="0"/>
                <a:cs typeface="Arial" charset="0"/>
              </a:rPr>
              <a:t>Feelings of emptiness </a:t>
            </a:r>
            <a:r>
              <a:rPr lang="en-GB" sz="2000" dirty="0" smtClean="0">
                <a:solidFill>
                  <a:schemeClr val="bg2">
                    <a:lumMod val="75000"/>
                  </a:schemeClr>
                </a:solidFill>
                <a:latin typeface="Arial" charset="0"/>
                <a:cs typeface="Arial" charset="0"/>
              </a:rPr>
              <a:t>- </a:t>
            </a:r>
            <a:r>
              <a:rPr lang="en-GB" sz="2000" dirty="0">
                <a:solidFill>
                  <a:schemeClr val="bg2">
                    <a:lumMod val="75000"/>
                  </a:schemeClr>
                </a:solidFill>
                <a:latin typeface="Arial" charset="0"/>
                <a:cs typeface="Arial" charset="0"/>
              </a:rPr>
              <a:t>“feeling flat”</a:t>
            </a:r>
          </a:p>
          <a:p>
            <a:pPr marL="285750" indent="-285750">
              <a:buClr>
                <a:schemeClr val="bg2">
                  <a:lumMod val="75000"/>
                </a:schemeClr>
              </a:buClr>
              <a:buFont typeface="Arial" panose="020B0604020202020204" pitchFamily="34" charset="0"/>
              <a:buChar char="•"/>
              <a:defRPr/>
            </a:pPr>
            <a:r>
              <a:rPr lang="en-GB" sz="2000" dirty="0">
                <a:solidFill>
                  <a:schemeClr val="bg2">
                    <a:lumMod val="75000"/>
                  </a:schemeClr>
                </a:solidFill>
                <a:latin typeface="Arial" charset="0"/>
                <a:cs typeface="Arial" charset="0"/>
              </a:rPr>
              <a:t>Feelings of helplessness, guilt or hopelessness</a:t>
            </a:r>
          </a:p>
          <a:p>
            <a:pPr marL="285750" indent="-285750">
              <a:buClr>
                <a:schemeClr val="bg2">
                  <a:lumMod val="75000"/>
                </a:schemeClr>
              </a:buClr>
              <a:buFont typeface="Arial" panose="020B0604020202020204" pitchFamily="34" charset="0"/>
              <a:buChar char="•"/>
              <a:defRPr/>
            </a:pPr>
            <a:r>
              <a:rPr lang="en-GB" sz="2000" dirty="0">
                <a:solidFill>
                  <a:schemeClr val="bg2">
                    <a:lumMod val="75000"/>
                  </a:schemeClr>
                </a:solidFill>
                <a:latin typeface="Arial" charset="0"/>
                <a:cs typeface="Arial" charset="0"/>
              </a:rPr>
              <a:t>Irritability or anger</a:t>
            </a:r>
          </a:p>
          <a:p>
            <a:pPr marL="285750" indent="-285750">
              <a:buClr>
                <a:schemeClr val="bg2">
                  <a:lumMod val="75000"/>
                </a:schemeClr>
              </a:buClr>
              <a:buFont typeface="Arial" panose="020B0604020202020204" pitchFamily="34" charset="0"/>
              <a:buChar char="•"/>
              <a:defRPr/>
            </a:pPr>
            <a:r>
              <a:rPr lang="en-GB" sz="2000" dirty="0">
                <a:solidFill>
                  <a:schemeClr val="bg2">
                    <a:lumMod val="75000"/>
                  </a:schemeClr>
                </a:solidFill>
                <a:latin typeface="Arial" charset="0"/>
                <a:cs typeface="Arial" charset="0"/>
              </a:rPr>
              <a:t>Changes in eating habits</a:t>
            </a:r>
          </a:p>
          <a:p>
            <a:pPr marL="285750" indent="-285750">
              <a:buClr>
                <a:schemeClr val="bg2">
                  <a:lumMod val="75000"/>
                </a:schemeClr>
              </a:buClr>
              <a:buFont typeface="Arial" panose="020B0604020202020204" pitchFamily="34" charset="0"/>
              <a:buChar char="•"/>
              <a:defRPr/>
            </a:pPr>
            <a:r>
              <a:rPr lang="en-GB" sz="2000" dirty="0">
                <a:solidFill>
                  <a:schemeClr val="bg2">
                    <a:lumMod val="75000"/>
                  </a:schemeClr>
                </a:solidFill>
                <a:latin typeface="Arial" charset="0"/>
                <a:cs typeface="Arial" charset="0"/>
              </a:rPr>
              <a:t>Abusing alcohol or </a:t>
            </a:r>
            <a:r>
              <a:rPr lang="en-GB" sz="2000" dirty="0" smtClean="0">
                <a:solidFill>
                  <a:schemeClr val="bg2">
                    <a:lumMod val="75000"/>
                  </a:schemeClr>
                </a:solidFill>
                <a:latin typeface="Arial" charset="0"/>
                <a:cs typeface="Arial" charset="0"/>
              </a:rPr>
              <a:t>drugs - </a:t>
            </a:r>
            <a:r>
              <a:rPr lang="en-GB" sz="2000" dirty="0">
                <a:solidFill>
                  <a:schemeClr val="bg2">
                    <a:lumMod val="75000"/>
                  </a:schemeClr>
                </a:solidFill>
                <a:latin typeface="Arial" charset="0"/>
                <a:cs typeface="Arial" charset="0"/>
              </a:rPr>
              <a:t>self-medicating</a:t>
            </a:r>
          </a:p>
          <a:p>
            <a:pPr marL="285750" indent="-285750">
              <a:buClr>
                <a:schemeClr val="bg2">
                  <a:lumMod val="75000"/>
                </a:schemeClr>
              </a:buClr>
              <a:buFont typeface="Arial" panose="020B0604020202020204" pitchFamily="34" charset="0"/>
              <a:buChar char="•"/>
              <a:defRPr/>
            </a:pPr>
            <a:r>
              <a:rPr lang="en-GB" sz="2000" dirty="0">
                <a:solidFill>
                  <a:schemeClr val="bg2">
                    <a:lumMod val="75000"/>
                  </a:schemeClr>
                </a:solidFill>
                <a:latin typeface="Arial" charset="0"/>
                <a:cs typeface="Arial" charset="0"/>
              </a:rPr>
              <a:t>Suicide ideation or attempt</a:t>
            </a:r>
          </a:p>
          <a:p>
            <a:pPr marL="285750" indent="-285750">
              <a:lnSpc>
                <a:spcPct val="150000"/>
              </a:lnSpc>
              <a:buClr>
                <a:schemeClr val="bg2">
                  <a:lumMod val="75000"/>
                </a:schemeClr>
              </a:buClr>
              <a:buFont typeface="Arial" panose="020B0604020202020204" pitchFamily="34" charset="0"/>
              <a:buChar char="•"/>
              <a:defRPr/>
            </a:pPr>
            <a:endParaRPr lang="en-US" dirty="0"/>
          </a:p>
        </p:txBody>
      </p:sp>
    </p:spTree>
    <p:extLst>
      <p:ext uri="{BB962C8B-B14F-4D97-AF65-F5344CB8AC3E}">
        <p14:creationId xmlns:p14="http://schemas.microsoft.com/office/powerpoint/2010/main" val="156812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86F5AD-7503-4AA2-9A53-256B5D0EE318}"/>
              </a:ext>
            </a:extLst>
          </p:cNvPr>
          <p:cNvSpPr>
            <a:spLocks noGrp="1"/>
          </p:cNvSpPr>
          <p:nvPr>
            <p:ph type="title"/>
          </p:nvPr>
        </p:nvSpPr>
        <p:spPr>
          <a:xfrm>
            <a:off x="752475" y="1106129"/>
            <a:ext cx="4114800" cy="339214"/>
          </a:xfrm>
        </p:spPr>
        <p:txBody>
          <a:bodyPr/>
          <a:lstStyle/>
          <a:p>
            <a:r>
              <a:rPr lang="en-US" dirty="0"/>
              <a:t>Your Concerns</a:t>
            </a:r>
          </a:p>
        </p:txBody>
      </p:sp>
      <p:sp>
        <p:nvSpPr>
          <p:cNvPr id="4" name="Footer Placeholder 3">
            <a:extLst>
              <a:ext uri="{FF2B5EF4-FFF2-40B4-BE49-F238E27FC236}">
                <a16:creationId xmlns:a16="http://schemas.microsoft.com/office/drawing/2014/main" xmlns="" id="{7048157C-70E2-4011-8E78-339A496CF8E5}"/>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7" name="TextBox 6">
            <a:extLst>
              <a:ext uri="{FF2B5EF4-FFF2-40B4-BE49-F238E27FC236}">
                <a16:creationId xmlns:a16="http://schemas.microsoft.com/office/drawing/2014/main" xmlns="" id="{133D9208-85FE-474C-9EA5-E180E2E69D01}"/>
              </a:ext>
            </a:extLst>
          </p:cNvPr>
          <p:cNvSpPr txBox="1"/>
          <p:nvPr/>
        </p:nvSpPr>
        <p:spPr bwMode="gray">
          <a:xfrm>
            <a:off x="752475" y="1934818"/>
            <a:ext cx="6019385" cy="8361263"/>
          </a:xfrm>
          <a:prstGeom prst="rect">
            <a:avLst/>
          </a:prstGeom>
          <a:noFill/>
        </p:spPr>
        <p:txBody>
          <a:bodyPr wrap="square" lIns="0" tIns="0" rIns="0" bIns="0" rtlCol="0">
            <a:spAutoFit/>
          </a:bodyPr>
          <a:lstStyle/>
          <a:p>
            <a:pPr>
              <a:spcBef>
                <a:spcPts val="500"/>
              </a:spcBef>
            </a:pPr>
            <a:endParaRPr lang="en-US" sz="2000" dirty="0"/>
          </a:p>
          <a:p>
            <a:pPr>
              <a:spcBef>
                <a:spcPts val="500"/>
              </a:spcBef>
            </a:pPr>
            <a:r>
              <a:rPr lang="en-US" sz="2000" dirty="0">
                <a:solidFill>
                  <a:schemeClr val="bg2">
                    <a:lumMod val="75000"/>
                  </a:schemeClr>
                </a:solidFill>
              </a:rPr>
              <a:t>Do you have an employee who you have concerns about? </a:t>
            </a: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r>
              <a:rPr lang="en-US" sz="2000" dirty="0">
                <a:solidFill>
                  <a:schemeClr val="bg2">
                    <a:lumMod val="75000"/>
                  </a:schemeClr>
                </a:solidFill>
              </a:rPr>
              <a:t>What is concerning you?</a:t>
            </a: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r>
              <a:rPr lang="en-US" sz="2000" dirty="0">
                <a:solidFill>
                  <a:schemeClr val="bg2">
                    <a:lumMod val="75000"/>
                  </a:schemeClr>
                </a:solidFill>
              </a:rPr>
              <a:t>What signs/symptoms have you observed?  Be very specific</a:t>
            </a: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r>
              <a:rPr lang="en-US" sz="2000" dirty="0">
                <a:solidFill>
                  <a:schemeClr val="bg2">
                    <a:lumMod val="75000"/>
                  </a:schemeClr>
                </a:solidFill>
              </a:rPr>
              <a:t>When did you begin to notice changes?</a:t>
            </a: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r>
              <a:rPr lang="en-US" sz="2000" dirty="0">
                <a:solidFill>
                  <a:schemeClr val="bg2">
                    <a:lumMod val="75000"/>
                  </a:schemeClr>
                </a:solidFill>
              </a:rPr>
              <a:t>Are the changes getting worse?</a:t>
            </a:r>
          </a:p>
          <a:p>
            <a:pPr>
              <a:spcBef>
                <a:spcPts val="500"/>
              </a:spcBef>
            </a:pPr>
            <a:endParaRPr lang="en-US" sz="2000" dirty="0"/>
          </a:p>
          <a:p>
            <a:pPr>
              <a:spcBef>
                <a:spcPts val="500"/>
              </a:spcBef>
            </a:pPr>
            <a:endParaRPr lang="en-US" sz="2000" dirty="0"/>
          </a:p>
          <a:p>
            <a:pPr>
              <a:spcBef>
                <a:spcPts val="500"/>
              </a:spcBef>
            </a:pPr>
            <a:endParaRPr lang="en-US" sz="2000" dirty="0"/>
          </a:p>
          <a:p>
            <a:pPr>
              <a:spcBef>
                <a:spcPts val="500"/>
              </a:spcBef>
            </a:pPr>
            <a:endParaRPr lang="en-US" sz="2000" dirty="0"/>
          </a:p>
        </p:txBody>
      </p:sp>
    </p:spTree>
    <p:extLst>
      <p:ext uri="{BB962C8B-B14F-4D97-AF65-F5344CB8AC3E}">
        <p14:creationId xmlns:p14="http://schemas.microsoft.com/office/powerpoint/2010/main" val="791138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74ACCB-FD5F-430B-AB0F-585FE0ED91B1}"/>
              </a:ext>
            </a:extLst>
          </p:cNvPr>
          <p:cNvSpPr>
            <a:spLocks noGrp="1"/>
          </p:cNvSpPr>
          <p:nvPr>
            <p:ph type="title"/>
          </p:nvPr>
        </p:nvSpPr>
        <p:spPr>
          <a:xfrm>
            <a:off x="752475" y="1179870"/>
            <a:ext cx="4114800" cy="339213"/>
          </a:xfrm>
        </p:spPr>
        <p:txBody>
          <a:bodyPr/>
          <a:lstStyle/>
          <a:p>
            <a:r>
              <a:rPr lang="en-US" dirty="0"/>
              <a:t>Cycle of Depression</a:t>
            </a:r>
          </a:p>
        </p:txBody>
      </p:sp>
      <p:sp>
        <p:nvSpPr>
          <p:cNvPr id="3" name="Footer Placeholder 2">
            <a:extLst>
              <a:ext uri="{FF2B5EF4-FFF2-40B4-BE49-F238E27FC236}">
                <a16:creationId xmlns:a16="http://schemas.microsoft.com/office/drawing/2014/main" xmlns="" id="{3E2A78A5-0A91-4995-B74A-3C6434EB9FB6}"/>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7" name="Rectangle 6">
            <a:extLst>
              <a:ext uri="{FF2B5EF4-FFF2-40B4-BE49-F238E27FC236}">
                <a16:creationId xmlns:a16="http://schemas.microsoft.com/office/drawing/2014/main" xmlns="" id="{3FDA87D0-3E89-45D2-B84E-C28E10A10873}"/>
              </a:ext>
            </a:extLst>
          </p:cNvPr>
          <p:cNvSpPr/>
          <p:nvPr/>
        </p:nvSpPr>
        <p:spPr>
          <a:xfrm>
            <a:off x="752474" y="2187615"/>
            <a:ext cx="6261783" cy="6861147"/>
          </a:xfrm>
          <a:prstGeom prst="rect">
            <a:avLst/>
          </a:prstGeom>
        </p:spPr>
        <p:txBody>
          <a:bodyPr wrap="square">
            <a:spAutoFit/>
          </a:bodyPr>
          <a:lstStyle/>
          <a:p>
            <a:pPr lvl="0" defTabSz="685800"/>
            <a:r>
              <a:rPr lang="en-US" altLang="en-US" sz="2000" dirty="0">
                <a:solidFill>
                  <a:schemeClr val="bg2">
                    <a:lumMod val="75000"/>
                  </a:schemeClr>
                </a:solidFill>
                <a:latin typeface="Arial" charset="0"/>
              </a:rPr>
              <a:t>David Burns, a psychiatrist specializing in depression and anxiety, describes the </a:t>
            </a:r>
            <a:r>
              <a:rPr lang="en-US" altLang="en-US" sz="2000" b="1" u="sng" dirty="0">
                <a:solidFill>
                  <a:schemeClr val="bg2">
                    <a:lumMod val="75000"/>
                  </a:schemeClr>
                </a:solidFill>
                <a:latin typeface="Arial" charset="0"/>
              </a:rPr>
              <a:t>Cycle of </a:t>
            </a:r>
            <a:r>
              <a:rPr lang="en-US" altLang="en-US" sz="2000" b="1" u="sng" dirty="0" smtClean="0">
                <a:solidFill>
                  <a:schemeClr val="bg2">
                    <a:lumMod val="75000"/>
                  </a:schemeClr>
                </a:solidFill>
                <a:latin typeface="Arial" charset="0"/>
              </a:rPr>
              <a:t>Depression</a:t>
            </a:r>
            <a:r>
              <a:rPr lang="en-US" altLang="en-US" sz="2000" dirty="0">
                <a:solidFill>
                  <a:schemeClr val="bg2">
                    <a:lumMod val="75000"/>
                  </a:schemeClr>
                </a:solidFill>
                <a:latin typeface="Arial" charset="0"/>
              </a:rPr>
              <a:t> </a:t>
            </a:r>
            <a:r>
              <a:rPr lang="en-US" altLang="en-US" sz="2000" dirty="0" smtClean="0">
                <a:solidFill>
                  <a:schemeClr val="bg2">
                    <a:lumMod val="75000"/>
                  </a:schemeClr>
                </a:solidFill>
                <a:latin typeface="Arial" charset="0"/>
              </a:rPr>
              <a:t>as </a:t>
            </a:r>
            <a:r>
              <a:rPr lang="en-US" altLang="en-US" sz="2000" dirty="0">
                <a:solidFill>
                  <a:schemeClr val="bg2">
                    <a:lumMod val="75000"/>
                  </a:schemeClr>
                </a:solidFill>
                <a:latin typeface="Arial" charset="0"/>
              </a:rPr>
              <a:t>follows.  This cycle will impact on productivity and performance and influence colleagues’ and managers’ perception of a co worker as not capable. (Source http://feelinggood.com/ accessed 2015)</a:t>
            </a:r>
          </a:p>
          <a:p>
            <a:pPr lvl="0" defTabSz="685800"/>
            <a:endParaRPr lang="en-US" altLang="en-US" sz="2000" dirty="0">
              <a:solidFill>
                <a:schemeClr val="bg2">
                  <a:lumMod val="75000"/>
                </a:schemeClr>
              </a:solidFill>
              <a:latin typeface="Arial" charset="0"/>
            </a:endParaRPr>
          </a:p>
          <a:p>
            <a:pPr lvl="0" defTabSz="685800"/>
            <a:r>
              <a:rPr lang="en-US" altLang="en-US" sz="2000" dirty="0">
                <a:solidFill>
                  <a:schemeClr val="bg2">
                    <a:lumMod val="75000"/>
                  </a:schemeClr>
                </a:solidFill>
                <a:latin typeface="Arial" charset="0"/>
              </a:rPr>
              <a:t>The cycle begins with </a:t>
            </a:r>
            <a:r>
              <a:rPr lang="en-US" altLang="en-US" sz="2000" b="1" u="sng" dirty="0">
                <a:solidFill>
                  <a:schemeClr val="bg2">
                    <a:lumMod val="75000"/>
                  </a:schemeClr>
                </a:solidFill>
                <a:latin typeface="Arial" charset="0"/>
              </a:rPr>
              <a:t>Self-Defeating Thoughts</a:t>
            </a:r>
          </a:p>
          <a:p>
            <a:pPr lvl="0" defTabSz="685800"/>
            <a:endParaRPr lang="en-US" altLang="en-US" sz="2000" b="1" u="sng" dirty="0">
              <a:solidFill>
                <a:schemeClr val="bg2">
                  <a:lumMod val="75000"/>
                </a:schemeClr>
              </a:solidFill>
              <a:latin typeface="Arial" charset="0"/>
            </a:endParaRPr>
          </a:p>
          <a:p>
            <a:pPr lvl="0" defTabSz="685800"/>
            <a:r>
              <a:rPr lang="en-US" altLang="en-US" sz="2000" dirty="0">
                <a:solidFill>
                  <a:schemeClr val="bg2">
                    <a:lumMod val="75000"/>
                  </a:schemeClr>
                </a:solidFill>
                <a:latin typeface="Arial" charset="0"/>
              </a:rPr>
              <a:t>Followed by </a:t>
            </a:r>
            <a:r>
              <a:rPr lang="en-US" altLang="en-US" sz="2000" b="1" u="sng" dirty="0">
                <a:solidFill>
                  <a:schemeClr val="bg2">
                    <a:lumMod val="75000"/>
                  </a:schemeClr>
                </a:solidFill>
                <a:latin typeface="Arial" charset="0"/>
              </a:rPr>
              <a:t>Self-Defeating Actions</a:t>
            </a:r>
          </a:p>
          <a:p>
            <a:pPr lvl="0" defTabSz="685800"/>
            <a:endParaRPr lang="en-US" altLang="en-US" sz="2000" b="1" u="sng" dirty="0">
              <a:solidFill>
                <a:schemeClr val="bg2">
                  <a:lumMod val="75000"/>
                </a:schemeClr>
              </a:solidFill>
              <a:latin typeface="Arial" charset="0"/>
            </a:endParaRPr>
          </a:p>
          <a:p>
            <a:pPr lvl="0" defTabSz="685800"/>
            <a:r>
              <a:rPr lang="en-US" altLang="en-US" sz="2000" dirty="0">
                <a:solidFill>
                  <a:schemeClr val="bg2">
                    <a:lumMod val="75000"/>
                  </a:schemeClr>
                </a:solidFill>
                <a:latin typeface="Arial" charset="0"/>
              </a:rPr>
              <a:t>The person then tends to </a:t>
            </a:r>
            <a:r>
              <a:rPr lang="en-US" altLang="en-US" sz="2000" b="1" u="sng" dirty="0">
                <a:solidFill>
                  <a:schemeClr val="bg2">
                    <a:lumMod val="75000"/>
                  </a:schemeClr>
                </a:solidFill>
                <a:latin typeface="Arial" charset="0"/>
              </a:rPr>
              <a:t>I</a:t>
            </a:r>
            <a:r>
              <a:rPr lang="en-US" altLang="en-US" sz="2000" b="1" u="sng" dirty="0" smtClean="0">
                <a:solidFill>
                  <a:schemeClr val="bg2">
                    <a:lumMod val="75000"/>
                  </a:schemeClr>
                </a:solidFill>
                <a:latin typeface="Arial" charset="0"/>
              </a:rPr>
              <a:t>solate </a:t>
            </a:r>
            <a:r>
              <a:rPr lang="en-US" altLang="en-US" sz="2000" b="1" u="sng" dirty="0" smtClean="0">
                <a:solidFill>
                  <a:schemeClr val="bg2">
                    <a:lumMod val="75000"/>
                  </a:schemeClr>
                </a:solidFill>
                <a:latin typeface="Arial" charset="0"/>
              </a:rPr>
              <a:t>Th</a:t>
            </a:r>
            <a:r>
              <a:rPr lang="en-US" altLang="en-US" sz="2000" b="1" u="sng" dirty="0" smtClean="0">
                <a:solidFill>
                  <a:schemeClr val="bg2">
                    <a:lumMod val="75000"/>
                  </a:schemeClr>
                </a:solidFill>
                <a:latin typeface="Arial" charset="0"/>
              </a:rPr>
              <a:t>emselves</a:t>
            </a:r>
            <a:r>
              <a:rPr lang="en-US" altLang="en-US" sz="2000" dirty="0">
                <a:solidFill>
                  <a:schemeClr val="bg2">
                    <a:lumMod val="75000"/>
                  </a:schemeClr>
                </a:solidFill>
                <a:latin typeface="Arial" charset="0"/>
              </a:rPr>
              <a:t>, often resulting in </a:t>
            </a:r>
            <a:r>
              <a:rPr lang="en-US" altLang="en-US" sz="2000" b="1" u="sng" dirty="0">
                <a:solidFill>
                  <a:schemeClr val="bg2">
                    <a:lumMod val="75000"/>
                  </a:schemeClr>
                </a:solidFill>
                <a:latin typeface="Arial" charset="0"/>
              </a:rPr>
              <a:t>Lower Productivity</a:t>
            </a:r>
          </a:p>
          <a:p>
            <a:pPr lvl="0" defTabSz="685800"/>
            <a:endParaRPr lang="en-US" altLang="en-US" sz="2000" b="1" u="sng" dirty="0">
              <a:solidFill>
                <a:schemeClr val="bg2">
                  <a:lumMod val="75000"/>
                </a:schemeClr>
              </a:solidFill>
              <a:latin typeface="Arial" charset="0"/>
            </a:endParaRPr>
          </a:p>
          <a:p>
            <a:pPr lvl="0" defTabSz="685800"/>
            <a:r>
              <a:rPr lang="en-US" altLang="en-US" sz="2000" dirty="0">
                <a:solidFill>
                  <a:schemeClr val="bg2">
                    <a:lumMod val="75000"/>
                  </a:schemeClr>
                </a:solidFill>
                <a:latin typeface="Arial" charset="0"/>
              </a:rPr>
              <a:t>Leading to </a:t>
            </a:r>
            <a:r>
              <a:rPr lang="en-US" altLang="en-US" sz="2000" b="1" u="sng" dirty="0">
                <a:solidFill>
                  <a:schemeClr val="bg2">
                    <a:lumMod val="75000"/>
                  </a:schemeClr>
                </a:solidFill>
                <a:latin typeface="Arial" charset="0"/>
              </a:rPr>
              <a:t>Defeating Emotions</a:t>
            </a:r>
          </a:p>
          <a:p>
            <a:pPr lvl="0" defTabSz="685800"/>
            <a:endParaRPr lang="en-US" altLang="en-US" sz="2000" b="1" u="sng" dirty="0">
              <a:solidFill>
                <a:schemeClr val="bg2">
                  <a:lumMod val="75000"/>
                </a:schemeClr>
              </a:solidFill>
              <a:latin typeface="Arial" charset="0"/>
            </a:endParaRPr>
          </a:p>
          <a:p>
            <a:pPr lvl="0" defTabSz="685800"/>
            <a:r>
              <a:rPr lang="en-US" altLang="en-US" sz="2000" dirty="0">
                <a:solidFill>
                  <a:schemeClr val="bg2">
                    <a:lumMod val="75000"/>
                  </a:schemeClr>
                </a:solidFill>
                <a:latin typeface="Arial" charset="0"/>
              </a:rPr>
              <a:t>Which add to more </a:t>
            </a:r>
            <a:r>
              <a:rPr lang="en-US" altLang="en-US" sz="2000" b="1" u="sng" dirty="0">
                <a:solidFill>
                  <a:schemeClr val="bg2">
                    <a:lumMod val="75000"/>
                  </a:schemeClr>
                </a:solidFill>
                <a:latin typeface="Arial" charset="0"/>
              </a:rPr>
              <a:t>Self-Defeating Thoughts </a:t>
            </a:r>
            <a:r>
              <a:rPr lang="en-US" altLang="en-US" sz="2000" dirty="0">
                <a:solidFill>
                  <a:schemeClr val="bg2">
                    <a:lumMod val="75000"/>
                  </a:schemeClr>
                </a:solidFill>
                <a:latin typeface="Arial" charset="0"/>
              </a:rPr>
              <a:t>– and the cycle continues</a:t>
            </a:r>
          </a:p>
          <a:p>
            <a:pPr lvl="0" defTabSz="685800"/>
            <a:endParaRPr lang="en-US" altLang="en-US" sz="1400" dirty="0">
              <a:solidFill>
                <a:prstClr val="black"/>
              </a:solidFill>
              <a:latin typeface="Arial" charset="0"/>
            </a:endParaRPr>
          </a:p>
          <a:p>
            <a:pPr marL="0" lvl="1" defTabSz="685800">
              <a:spcBef>
                <a:spcPct val="0"/>
              </a:spcBef>
              <a:defRPr/>
            </a:pPr>
            <a:endParaRPr lang="en-US" sz="1400" dirty="0">
              <a:solidFill>
                <a:prstClr val="black">
                  <a:lumMod val="50000"/>
                </a:prstClr>
              </a:solidFill>
              <a:latin typeface="Arial" panose="020B0604020202020204" pitchFamily="34" charset="0"/>
              <a:cs typeface="Arial" panose="020B0604020202020204" pitchFamily="34" charset="0"/>
            </a:endParaRPr>
          </a:p>
          <a:p>
            <a:pPr marL="0" lvl="1" defTabSz="685800">
              <a:spcBef>
                <a:spcPct val="0"/>
              </a:spcBef>
              <a:defRPr/>
            </a:pPr>
            <a:r>
              <a:rPr lang="en-US" sz="1400" dirty="0">
                <a:solidFill>
                  <a:prstClr val="black">
                    <a:lumMod val="50000"/>
                  </a:prstClr>
                </a:solidFill>
                <a:latin typeface="Arial" panose="020B0604020202020204" pitchFamily="34" charset="0"/>
                <a:cs typeface="Arial" panose="020B0604020202020204" pitchFamily="34" charset="0"/>
              </a:rPr>
              <a:t>.</a:t>
            </a:r>
          </a:p>
          <a:p>
            <a:pPr lvl="0" defTabSz="685800">
              <a:lnSpc>
                <a:spcPct val="90000"/>
              </a:lnSpc>
              <a:defRPr/>
            </a:pPr>
            <a:endParaRPr lang="en-US" sz="1400" dirty="0">
              <a:solidFill>
                <a:prstClr val="black">
                  <a:lumMod val="50000"/>
                </a:prstClr>
              </a:solidFill>
              <a:latin typeface="Arial" panose="020B0604020202020204" pitchFamily="34" charset="0"/>
              <a:cs typeface="Arial" panose="020B0604020202020204" pitchFamily="34" charset="0"/>
            </a:endParaRPr>
          </a:p>
          <a:p>
            <a:pPr lvl="0" defTabSz="685800"/>
            <a:endParaRPr lang="en-GB" altLang="en-US" sz="900" dirty="0">
              <a:solidFill>
                <a:prstClr val="black"/>
              </a:solidFill>
              <a:latin typeface="Arial" charset="0"/>
            </a:endParaRPr>
          </a:p>
        </p:txBody>
      </p:sp>
    </p:spTree>
    <p:extLst>
      <p:ext uri="{BB962C8B-B14F-4D97-AF65-F5344CB8AC3E}">
        <p14:creationId xmlns:p14="http://schemas.microsoft.com/office/powerpoint/2010/main" val="2055083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892642-BE05-457A-9F72-D49D9E39786F}"/>
              </a:ext>
            </a:extLst>
          </p:cNvPr>
          <p:cNvSpPr>
            <a:spLocks noGrp="1"/>
          </p:cNvSpPr>
          <p:nvPr>
            <p:ph type="title"/>
          </p:nvPr>
        </p:nvSpPr>
        <p:spPr>
          <a:xfrm>
            <a:off x="752475" y="1135626"/>
            <a:ext cx="4114800" cy="368709"/>
          </a:xfrm>
        </p:spPr>
        <p:txBody>
          <a:bodyPr/>
          <a:lstStyle/>
          <a:p>
            <a:r>
              <a:rPr lang="en-US" dirty="0"/>
              <a:t>Why Employees Fear Reporting</a:t>
            </a:r>
          </a:p>
        </p:txBody>
      </p:sp>
      <p:sp>
        <p:nvSpPr>
          <p:cNvPr id="3" name="Footer Placeholder 2">
            <a:extLst>
              <a:ext uri="{FF2B5EF4-FFF2-40B4-BE49-F238E27FC236}">
                <a16:creationId xmlns:a16="http://schemas.microsoft.com/office/drawing/2014/main" xmlns="" id="{CAED55AF-7D48-423D-BF0B-2F644EE038D7}"/>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5" name="Rectangle 4">
            <a:extLst>
              <a:ext uri="{FF2B5EF4-FFF2-40B4-BE49-F238E27FC236}">
                <a16:creationId xmlns:a16="http://schemas.microsoft.com/office/drawing/2014/main" xmlns="" id="{31B04C15-93C8-405C-BD9B-E6E588AA23AB}"/>
              </a:ext>
            </a:extLst>
          </p:cNvPr>
          <p:cNvSpPr/>
          <p:nvPr/>
        </p:nvSpPr>
        <p:spPr>
          <a:xfrm>
            <a:off x="648929" y="2187615"/>
            <a:ext cx="6226433" cy="6140142"/>
          </a:xfrm>
          <a:prstGeom prst="rect">
            <a:avLst/>
          </a:prstGeom>
        </p:spPr>
        <p:txBody>
          <a:bodyPr wrap="square">
            <a:spAutoFit/>
          </a:bodyPr>
          <a:lstStyle/>
          <a:p>
            <a:pPr>
              <a:lnSpc>
                <a:spcPct val="100000"/>
              </a:lnSpc>
              <a:buClr>
                <a:schemeClr val="accent2"/>
              </a:buClr>
            </a:pPr>
            <a:r>
              <a:rPr lang="en-US" sz="2000" dirty="0">
                <a:solidFill>
                  <a:schemeClr val="bg2">
                    <a:lumMod val="75000"/>
                  </a:schemeClr>
                </a:solidFill>
                <a:latin typeface="Arial" panose="020B0604020202020204" pitchFamily="34" charset="0"/>
                <a:cs typeface="Arial" panose="020B0604020202020204" pitchFamily="34" charset="0"/>
              </a:rPr>
              <a:t>Employees dealing with a mental illness may experience difficulty, thinking, </a:t>
            </a:r>
            <a:r>
              <a:rPr lang="en-US" sz="2000" dirty="0" smtClean="0">
                <a:solidFill>
                  <a:schemeClr val="bg2">
                    <a:lumMod val="75000"/>
                  </a:schemeClr>
                </a:solidFill>
                <a:latin typeface="Arial" panose="020B0604020202020204" pitchFamily="34" charset="0"/>
                <a:cs typeface="Arial" panose="020B0604020202020204" pitchFamily="34" charset="0"/>
              </a:rPr>
              <a:t>socializing, </a:t>
            </a:r>
            <a:r>
              <a:rPr lang="en-US" sz="2000" dirty="0">
                <a:solidFill>
                  <a:schemeClr val="bg2">
                    <a:lumMod val="75000"/>
                  </a:schemeClr>
                </a:solidFill>
                <a:latin typeface="Arial" panose="020B0604020202020204" pitchFamily="34" charset="0"/>
                <a:cs typeface="Arial" panose="020B0604020202020204" pitchFamily="34" charset="0"/>
              </a:rPr>
              <a:t>and functioning at work and in their personal life. They often also fear disclosing to a colleague, union representative or manager due to concerns about:</a:t>
            </a:r>
          </a:p>
          <a:p>
            <a:pPr>
              <a:lnSpc>
                <a:spcPct val="100000"/>
              </a:lnSpc>
              <a:buClr>
                <a:schemeClr val="accent2"/>
              </a:buClr>
            </a:pPr>
            <a:endParaRPr lang="en-US" sz="2400" dirty="0">
              <a:solidFill>
                <a:schemeClr val="bg2">
                  <a:lumMod val="75000"/>
                </a:schemeClr>
              </a:solidFill>
              <a:latin typeface="Arial" panose="020B0604020202020204" pitchFamily="34" charset="0"/>
              <a:cs typeface="Arial" panose="020B0604020202020204" pitchFamily="34" charset="0"/>
            </a:endParaRPr>
          </a:p>
          <a:p>
            <a:pPr marL="285750" indent="-285750">
              <a:lnSpc>
                <a:spcPct val="100000"/>
              </a:lnSpc>
              <a:buClr>
                <a:schemeClr val="bg2">
                  <a:lumMod val="75000"/>
                </a:schemeClr>
              </a:buClr>
              <a:buFont typeface="Arial" panose="020B0604020202020204" pitchFamily="34" charset="0"/>
              <a:buChar char="•"/>
            </a:pPr>
            <a:r>
              <a:rPr lang="en-US" sz="2000" dirty="0">
                <a:solidFill>
                  <a:schemeClr val="bg2">
                    <a:lumMod val="75000"/>
                  </a:schemeClr>
                </a:solidFill>
              </a:rPr>
              <a:t>Fear of jeopardizing their success and career advancement</a:t>
            </a:r>
          </a:p>
          <a:p>
            <a:pPr marL="285750" indent="-285750">
              <a:lnSpc>
                <a:spcPct val="100000"/>
              </a:lnSpc>
              <a:buClr>
                <a:schemeClr val="bg2">
                  <a:lumMod val="75000"/>
                </a:schemeClr>
              </a:buClr>
              <a:buFont typeface="Arial" panose="020B0604020202020204" pitchFamily="34" charset="0"/>
              <a:buChar char="•"/>
            </a:pPr>
            <a:r>
              <a:rPr lang="en-US" sz="2000" dirty="0">
                <a:solidFill>
                  <a:schemeClr val="bg2">
                    <a:lumMod val="75000"/>
                  </a:schemeClr>
                </a:solidFill>
              </a:rPr>
              <a:t>Concern they will be treated differently or fired</a:t>
            </a:r>
          </a:p>
          <a:p>
            <a:pPr marL="285750" indent="-285750">
              <a:lnSpc>
                <a:spcPct val="100000"/>
              </a:lnSpc>
              <a:buClr>
                <a:schemeClr val="bg2">
                  <a:lumMod val="75000"/>
                </a:schemeClr>
              </a:buClr>
              <a:buFont typeface="Arial" panose="020B0604020202020204" pitchFamily="34" charset="0"/>
              <a:buChar char="•"/>
            </a:pPr>
            <a:r>
              <a:rPr lang="en-US" sz="2000" dirty="0">
                <a:solidFill>
                  <a:schemeClr val="bg2">
                    <a:lumMod val="75000"/>
                  </a:schemeClr>
                </a:solidFill>
              </a:rPr>
              <a:t>Worry that it may affect future salary increases</a:t>
            </a:r>
          </a:p>
          <a:p>
            <a:pPr marL="285750" indent="-285750">
              <a:lnSpc>
                <a:spcPct val="100000"/>
              </a:lnSpc>
              <a:buClr>
                <a:schemeClr val="bg2">
                  <a:lumMod val="75000"/>
                </a:schemeClr>
              </a:buClr>
              <a:buFont typeface="Arial" panose="020B0604020202020204" pitchFamily="34" charset="0"/>
              <a:buChar char="•"/>
            </a:pPr>
            <a:r>
              <a:rPr lang="en-US" sz="2000" dirty="0">
                <a:solidFill>
                  <a:schemeClr val="bg2">
                    <a:lumMod val="75000"/>
                  </a:schemeClr>
                </a:solidFill>
              </a:rPr>
              <a:t>Fear they will be seen as incompetent or inadequate</a:t>
            </a:r>
          </a:p>
          <a:p>
            <a:pPr marL="285750" indent="-285750">
              <a:lnSpc>
                <a:spcPct val="100000"/>
              </a:lnSpc>
              <a:buClr>
                <a:schemeClr val="bg2">
                  <a:lumMod val="75000"/>
                </a:schemeClr>
              </a:buClr>
              <a:buFont typeface="Arial" panose="020B0604020202020204" pitchFamily="34" charset="0"/>
              <a:buChar char="•"/>
            </a:pPr>
            <a:r>
              <a:rPr lang="en-US" sz="2000" dirty="0">
                <a:solidFill>
                  <a:schemeClr val="bg2">
                    <a:lumMod val="75000"/>
                  </a:schemeClr>
                </a:solidFill>
              </a:rPr>
              <a:t>Feeling guilt, shame or embarrassment</a:t>
            </a:r>
            <a:r>
              <a:rPr lang="en-US" sz="2000" dirty="0">
                <a:solidFill>
                  <a:schemeClr val="bg2">
                    <a:lumMod val="75000"/>
                  </a:schemeClr>
                </a:solidFill>
                <a:latin typeface="Arial" panose="020B0604020202020204" pitchFamily="34" charset="0"/>
                <a:cs typeface="Arial" panose="020B0604020202020204" pitchFamily="34" charset="0"/>
              </a:rPr>
              <a:t> </a:t>
            </a:r>
          </a:p>
          <a:p>
            <a:pPr marL="285750" indent="-285750">
              <a:lnSpc>
                <a:spcPct val="100000"/>
              </a:lnSpc>
              <a:buClr>
                <a:schemeClr val="accent2"/>
              </a:buClr>
              <a:buFont typeface="Arial" panose="020B0604020202020204" pitchFamily="34" charset="0"/>
              <a:buChar char="•"/>
            </a:pPr>
            <a:endParaRPr lang="en-US" sz="2400" dirty="0">
              <a:solidFill>
                <a:schemeClr val="bg2">
                  <a:lumMod val="75000"/>
                </a:schemeClr>
              </a:solidFill>
              <a:latin typeface="Arial" panose="020B0604020202020204" pitchFamily="34" charset="0"/>
              <a:cs typeface="Arial" panose="020B0604020202020204" pitchFamily="34" charset="0"/>
            </a:endParaRPr>
          </a:p>
          <a:p>
            <a:pPr>
              <a:lnSpc>
                <a:spcPct val="100000"/>
              </a:lnSpc>
              <a:buClr>
                <a:schemeClr val="accent2"/>
              </a:buClr>
            </a:pPr>
            <a:endParaRPr lang="en-US" dirty="0">
              <a:solidFill>
                <a:schemeClr val="bg2">
                  <a:lumMod val="75000"/>
                </a:schemeClr>
              </a:solidFill>
            </a:endParaRPr>
          </a:p>
          <a:p>
            <a:pPr>
              <a:lnSpc>
                <a:spcPct val="100000"/>
              </a:lnSpc>
              <a:buClr>
                <a:schemeClr val="accent2"/>
              </a:buClr>
            </a:pPr>
            <a:endParaRPr lang="en-US" dirty="0"/>
          </a:p>
          <a:p>
            <a:pPr marL="285750" indent="-285750">
              <a:lnSpc>
                <a:spcPct val="100000"/>
              </a:lnSpc>
              <a:buClr>
                <a:schemeClr val="accent2"/>
              </a:buClr>
              <a:buFont typeface="Arial" panose="020B0604020202020204" pitchFamily="34" charset="0"/>
              <a:buChar char="•"/>
            </a:pPr>
            <a:endParaRPr lang="en-US" dirty="0"/>
          </a:p>
          <a:p>
            <a:pPr>
              <a:lnSpc>
                <a:spcPct val="100000"/>
              </a:lnSpc>
              <a:buClr>
                <a:schemeClr val="accent2"/>
              </a:buClr>
            </a:pPr>
            <a:endParaRPr lang="en-US" dirty="0"/>
          </a:p>
          <a:p>
            <a:endParaRPr lang="en-US" dirty="0"/>
          </a:p>
        </p:txBody>
      </p:sp>
    </p:spTree>
    <p:extLst>
      <p:ext uri="{BB962C8B-B14F-4D97-AF65-F5344CB8AC3E}">
        <p14:creationId xmlns:p14="http://schemas.microsoft.com/office/powerpoint/2010/main" val="1051392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481265-F1C4-425F-B47A-ED358582171A}"/>
              </a:ext>
            </a:extLst>
          </p:cNvPr>
          <p:cNvSpPr>
            <a:spLocks noGrp="1"/>
          </p:cNvSpPr>
          <p:nvPr>
            <p:ph type="title"/>
          </p:nvPr>
        </p:nvSpPr>
        <p:spPr>
          <a:xfrm>
            <a:off x="752474" y="1165122"/>
            <a:ext cx="4433479" cy="401255"/>
          </a:xfrm>
        </p:spPr>
        <p:txBody>
          <a:bodyPr/>
          <a:lstStyle/>
          <a:p>
            <a:r>
              <a:rPr lang="en-US" dirty="0"/>
              <a:t>Potential Behaviors in the Workplace</a:t>
            </a:r>
          </a:p>
        </p:txBody>
      </p:sp>
      <p:sp>
        <p:nvSpPr>
          <p:cNvPr id="3" name="Footer Placeholder 2">
            <a:extLst>
              <a:ext uri="{FF2B5EF4-FFF2-40B4-BE49-F238E27FC236}">
                <a16:creationId xmlns:a16="http://schemas.microsoft.com/office/drawing/2014/main" xmlns="" id="{3E928343-FB07-4228-A26F-A15683ECC880}"/>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4" name="Rectangle 3">
            <a:extLst>
              <a:ext uri="{FF2B5EF4-FFF2-40B4-BE49-F238E27FC236}">
                <a16:creationId xmlns:a16="http://schemas.microsoft.com/office/drawing/2014/main" xmlns="" id="{937CC030-C8F7-443F-BEB4-F789492D670D}"/>
              </a:ext>
            </a:extLst>
          </p:cNvPr>
          <p:cNvSpPr/>
          <p:nvPr/>
        </p:nvSpPr>
        <p:spPr>
          <a:xfrm>
            <a:off x="625034" y="2066109"/>
            <a:ext cx="6388542" cy="8586966"/>
          </a:xfrm>
          <a:prstGeom prst="rect">
            <a:avLst/>
          </a:prstGeom>
        </p:spPr>
        <p:txBody>
          <a:bodyPr wrap="square">
            <a:spAutoFit/>
          </a:bodyPr>
          <a:lstStyle/>
          <a:p>
            <a:pPr lvl="0" defTabSz="685800"/>
            <a:r>
              <a:rPr lang="en-US" altLang="en-US" sz="2000" dirty="0">
                <a:solidFill>
                  <a:schemeClr val="bg2">
                    <a:lumMod val="75000"/>
                  </a:schemeClr>
                </a:solidFill>
                <a:cs typeface="Arial" panose="020B0604020202020204" pitchFamily="34" charset="0"/>
              </a:rPr>
              <a:t>With deteriorating mental health, you as managers will often see visible signs of </a:t>
            </a:r>
            <a:r>
              <a:rPr lang="en-US" altLang="en-US" sz="2000" dirty="0" smtClean="0">
                <a:solidFill>
                  <a:schemeClr val="bg2">
                    <a:lumMod val="75000"/>
                  </a:schemeClr>
                </a:solidFill>
                <a:cs typeface="Arial" panose="020B0604020202020204" pitchFamily="34" charset="0"/>
              </a:rPr>
              <a:t>declining employee </a:t>
            </a:r>
            <a:r>
              <a:rPr lang="en-US" altLang="en-US" sz="2000" dirty="0">
                <a:solidFill>
                  <a:schemeClr val="bg2">
                    <a:lumMod val="75000"/>
                  </a:schemeClr>
                </a:solidFill>
                <a:cs typeface="Arial" panose="020B0604020202020204" pitchFamily="34" charset="0"/>
              </a:rPr>
              <a:t>performance. </a:t>
            </a:r>
            <a:r>
              <a:rPr lang="en-US" altLang="en-US" sz="2000" dirty="0" smtClean="0">
                <a:solidFill>
                  <a:schemeClr val="bg2">
                    <a:lumMod val="75000"/>
                  </a:schemeClr>
                </a:solidFill>
                <a:cs typeface="Arial" panose="020B0604020202020204" pitchFamily="34" charset="0"/>
              </a:rPr>
              <a:t>Work performance can </a:t>
            </a:r>
            <a:r>
              <a:rPr lang="en-US" altLang="en-US" sz="2000" dirty="0">
                <a:solidFill>
                  <a:schemeClr val="bg2">
                    <a:lumMod val="75000"/>
                  </a:schemeClr>
                </a:solidFill>
                <a:cs typeface="Arial" panose="020B0604020202020204" pitchFamily="34" charset="0"/>
              </a:rPr>
              <a:t>remain unchanged, but their behavior </a:t>
            </a:r>
            <a:r>
              <a:rPr lang="en-US" altLang="en-US" sz="2000" dirty="0" smtClean="0">
                <a:solidFill>
                  <a:schemeClr val="bg2">
                    <a:lumMod val="75000"/>
                  </a:schemeClr>
                </a:solidFill>
                <a:cs typeface="Arial" panose="020B0604020202020204" pitchFamily="34" charset="0"/>
              </a:rPr>
              <a:t>might give </a:t>
            </a:r>
            <a:r>
              <a:rPr lang="en-US" altLang="en-US" sz="2000" dirty="0">
                <a:solidFill>
                  <a:schemeClr val="bg2">
                    <a:lumMod val="75000"/>
                  </a:schemeClr>
                </a:solidFill>
                <a:cs typeface="Arial" panose="020B0604020202020204" pitchFamily="34" charset="0"/>
              </a:rPr>
              <a:t>you an indication that </a:t>
            </a:r>
            <a:r>
              <a:rPr lang="en-US" altLang="en-US" sz="2000" dirty="0" smtClean="0">
                <a:solidFill>
                  <a:schemeClr val="bg2">
                    <a:lumMod val="75000"/>
                  </a:schemeClr>
                </a:solidFill>
                <a:cs typeface="Arial" panose="020B0604020202020204" pitchFamily="34" charset="0"/>
              </a:rPr>
              <a:t>something is </a:t>
            </a:r>
            <a:r>
              <a:rPr lang="en-US" altLang="en-US" sz="2000" dirty="0">
                <a:solidFill>
                  <a:schemeClr val="bg2">
                    <a:lumMod val="75000"/>
                  </a:schemeClr>
                </a:solidFill>
                <a:cs typeface="Arial" panose="020B0604020202020204" pitchFamily="34" charset="0"/>
              </a:rPr>
              <a:t>not quite right.</a:t>
            </a:r>
          </a:p>
          <a:p>
            <a:pPr lvl="0" defTabSz="685800"/>
            <a:endParaRPr lang="en-US" altLang="en-US" sz="2000" dirty="0">
              <a:solidFill>
                <a:schemeClr val="bg2">
                  <a:lumMod val="75000"/>
                </a:schemeClr>
              </a:solidFill>
              <a:cs typeface="Arial" panose="020B0604020202020204" pitchFamily="34" charset="0"/>
            </a:endParaRPr>
          </a:p>
          <a:p>
            <a:pPr lvl="0" defTabSz="685800"/>
            <a:r>
              <a:rPr lang="en-US" altLang="en-US" sz="2000" dirty="0">
                <a:solidFill>
                  <a:schemeClr val="bg2">
                    <a:lumMod val="75000"/>
                  </a:schemeClr>
                </a:solidFill>
                <a:cs typeface="Arial" panose="020B0604020202020204" pitchFamily="34" charset="0"/>
              </a:rPr>
              <a:t>Overall, a stellar employee can go downhill quickly if faced with a mental health condition that is left untreated.</a:t>
            </a:r>
          </a:p>
          <a:p>
            <a:pPr lvl="0" defTabSz="685800"/>
            <a:r>
              <a:rPr lang="en-US" altLang="en-US" sz="2000" dirty="0">
                <a:solidFill>
                  <a:schemeClr val="bg2">
                    <a:lumMod val="75000"/>
                  </a:schemeClr>
                </a:solidFill>
              </a:rPr>
              <a:t> </a:t>
            </a:r>
          </a:p>
          <a:p>
            <a:pPr lvl="0" defTabSz="685800"/>
            <a:r>
              <a:rPr lang="en-US" altLang="en-US" sz="2000" dirty="0">
                <a:solidFill>
                  <a:schemeClr val="bg2">
                    <a:lumMod val="75000"/>
                  </a:schemeClr>
                </a:solidFill>
              </a:rPr>
              <a:t>The  behaviors on the next page are possible indicators of mental illness , however, just because someone exemplifies any of the behaviors above does not mean that they have a mental illness.   </a:t>
            </a:r>
          </a:p>
          <a:p>
            <a:pPr lvl="0" defTabSz="685800"/>
            <a:endParaRPr lang="en-US" sz="2000" dirty="0">
              <a:solidFill>
                <a:schemeClr val="bg2">
                  <a:lumMod val="75000"/>
                </a:schemeClr>
              </a:solidFill>
            </a:endParaRPr>
          </a:p>
          <a:p>
            <a:pPr lvl="0" defTabSz="685800"/>
            <a:r>
              <a:rPr lang="en-US" sz="2000" dirty="0">
                <a:solidFill>
                  <a:schemeClr val="bg2">
                    <a:lumMod val="75000"/>
                  </a:schemeClr>
                </a:solidFill>
              </a:rPr>
              <a:t>Consider an employee who has always had great attendance and always on time.  Suddenly they are calling out of work, arriving late and leaving early.   This could indicate a mental health issue. It could also be a sign of substance abuse, or it maybe a sign that some personal situation is causing this change in behavior. Examples may include losing childcare, dealing with an ill parent or even a car breakdown resulting in problems getting to work on time or at all</a:t>
            </a:r>
            <a:r>
              <a:rPr lang="en-US" sz="2000" dirty="0">
                <a:solidFill>
                  <a:prstClr val="black"/>
                </a:solidFill>
              </a:rPr>
              <a:t>.</a:t>
            </a:r>
          </a:p>
          <a:p>
            <a:pPr lvl="0" defTabSz="685800"/>
            <a:endParaRPr lang="en-US" sz="1800" dirty="0">
              <a:solidFill>
                <a:prstClr val="black"/>
              </a:solidFill>
              <a:latin typeface="Georgia" pitchFamily="18" charset="0"/>
            </a:endParaRPr>
          </a:p>
          <a:p>
            <a:pPr lvl="0" defTabSz="685800"/>
            <a:endParaRPr lang="en-US" sz="1800" dirty="0">
              <a:solidFill>
                <a:prstClr val="black"/>
              </a:solidFill>
              <a:latin typeface="Georgia" pitchFamily="18" charset="0"/>
            </a:endParaRPr>
          </a:p>
          <a:p>
            <a:pPr lvl="0" defTabSz="685800"/>
            <a:endParaRPr lang="en-US" sz="1800" dirty="0">
              <a:solidFill>
                <a:prstClr val="black"/>
              </a:solidFill>
              <a:latin typeface="Georgia" pitchFamily="18" charset="0"/>
            </a:endParaRPr>
          </a:p>
          <a:p>
            <a:pPr lvl="0" defTabSz="685800"/>
            <a:endParaRPr lang="en-US" sz="1800" dirty="0">
              <a:solidFill>
                <a:prstClr val="black"/>
              </a:solidFill>
              <a:latin typeface="Georgia" pitchFamily="18" charset="0"/>
            </a:endParaRPr>
          </a:p>
        </p:txBody>
      </p:sp>
    </p:spTree>
    <p:extLst>
      <p:ext uri="{BB962C8B-B14F-4D97-AF65-F5344CB8AC3E}">
        <p14:creationId xmlns:p14="http://schemas.microsoft.com/office/powerpoint/2010/main" val="1987714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660075-D4AC-4D8D-A9B9-6325E794F5BA}"/>
              </a:ext>
            </a:extLst>
          </p:cNvPr>
          <p:cNvSpPr>
            <a:spLocks noGrp="1"/>
          </p:cNvSpPr>
          <p:nvPr>
            <p:ph type="title"/>
          </p:nvPr>
        </p:nvSpPr>
        <p:spPr>
          <a:xfrm>
            <a:off x="752475" y="1012380"/>
            <a:ext cx="4302852" cy="553998"/>
          </a:xfrm>
        </p:spPr>
        <p:txBody>
          <a:bodyPr/>
          <a:lstStyle/>
          <a:p>
            <a:r>
              <a:rPr lang="en-US" dirty="0"/>
              <a:t>What Behaviors to Look For in the Workplace</a:t>
            </a:r>
          </a:p>
        </p:txBody>
      </p:sp>
      <p:sp>
        <p:nvSpPr>
          <p:cNvPr id="3" name="Footer Placeholder 2">
            <a:extLst>
              <a:ext uri="{FF2B5EF4-FFF2-40B4-BE49-F238E27FC236}">
                <a16:creationId xmlns:a16="http://schemas.microsoft.com/office/drawing/2014/main" xmlns="" id="{9F9C0D80-D77C-4291-AEF6-0360C765B8C7}"/>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7" name="Rectangle 6">
            <a:extLst>
              <a:ext uri="{FF2B5EF4-FFF2-40B4-BE49-F238E27FC236}">
                <a16:creationId xmlns:a16="http://schemas.microsoft.com/office/drawing/2014/main" xmlns="" id="{0E2A9E1E-863F-40F3-93F6-1529AE25E7AD}"/>
              </a:ext>
            </a:extLst>
          </p:cNvPr>
          <p:cNvSpPr/>
          <p:nvPr/>
        </p:nvSpPr>
        <p:spPr>
          <a:xfrm>
            <a:off x="752474" y="1850924"/>
            <a:ext cx="6065015" cy="6032421"/>
          </a:xfrm>
          <a:prstGeom prst="rect">
            <a:avLst/>
          </a:prstGeom>
        </p:spPr>
        <p:txBody>
          <a:bodyPr wrap="square">
            <a:spAutoFit/>
          </a:bodyPr>
          <a:lstStyle/>
          <a:p>
            <a:pPr>
              <a:lnSpc>
                <a:spcPct val="100000"/>
              </a:lnSpc>
              <a:buClr>
                <a:schemeClr val="accent2"/>
              </a:buClr>
            </a:pPr>
            <a:endParaRPr lang="en-US" dirty="0"/>
          </a:p>
          <a:p>
            <a:pPr marL="285750" indent="-285750">
              <a:lnSpc>
                <a:spcPct val="100000"/>
              </a:lnSpc>
              <a:buClr>
                <a:schemeClr val="bg2">
                  <a:lumMod val="75000"/>
                </a:schemeClr>
              </a:buClr>
              <a:buFont typeface="Arial" panose="020B0604020202020204" pitchFamily="34" charset="0"/>
              <a:buChar char="•"/>
            </a:pPr>
            <a:r>
              <a:rPr lang="en-US" sz="2000" dirty="0">
                <a:solidFill>
                  <a:schemeClr val="bg2">
                    <a:lumMod val="75000"/>
                  </a:schemeClr>
                </a:solidFill>
              </a:rPr>
              <a:t>Unexplained or unusual outburst, erratic behavior, lack of co-operation</a:t>
            </a:r>
          </a:p>
          <a:p>
            <a:pPr marL="285750" indent="-285750">
              <a:lnSpc>
                <a:spcPct val="100000"/>
              </a:lnSpc>
              <a:buClr>
                <a:schemeClr val="bg2">
                  <a:lumMod val="75000"/>
                </a:schemeClr>
              </a:buClr>
              <a:buFont typeface="Arial" panose="020B0604020202020204" pitchFamily="34" charset="0"/>
              <a:buChar char="•"/>
            </a:pPr>
            <a:endParaRPr lang="en-US" sz="2000" dirty="0">
              <a:solidFill>
                <a:schemeClr val="bg2">
                  <a:lumMod val="75000"/>
                </a:schemeClr>
              </a:solidFill>
            </a:endParaRPr>
          </a:p>
          <a:p>
            <a:pPr marL="285750" indent="-285750">
              <a:lnSpc>
                <a:spcPct val="100000"/>
              </a:lnSpc>
              <a:buClr>
                <a:schemeClr val="bg2">
                  <a:lumMod val="75000"/>
                </a:schemeClr>
              </a:buClr>
              <a:buFont typeface="Arial" panose="020B0604020202020204" pitchFamily="34" charset="0"/>
              <a:buChar char="•"/>
            </a:pPr>
            <a:r>
              <a:rPr lang="en-US" sz="2000" dirty="0">
                <a:solidFill>
                  <a:schemeClr val="bg2">
                    <a:lumMod val="75000"/>
                  </a:schemeClr>
                </a:solidFill>
              </a:rPr>
              <a:t>Declining productivity, morale or motivation</a:t>
            </a:r>
          </a:p>
          <a:p>
            <a:pPr marL="285750" indent="-285750">
              <a:lnSpc>
                <a:spcPct val="100000"/>
              </a:lnSpc>
              <a:buClr>
                <a:schemeClr val="bg2">
                  <a:lumMod val="75000"/>
                </a:schemeClr>
              </a:buClr>
              <a:buFont typeface="Arial" panose="020B0604020202020204" pitchFamily="34" charset="0"/>
              <a:buChar char="•"/>
            </a:pPr>
            <a:endParaRPr lang="en-US" sz="2000" dirty="0">
              <a:solidFill>
                <a:schemeClr val="bg2">
                  <a:lumMod val="75000"/>
                </a:schemeClr>
              </a:solidFill>
            </a:endParaRPr>
          </a:p>
          <a:p>
            <a:pPr marL="285750" indent="-285750">
              <a:lnSpc>
                <a:spcPct val="100000"/>
              </a:lnSpc>
              <a:buClr>
                <a:schemeClr val="bg2">
                  <a:lumMod val="75000"/>
                </a:schemeClr>
              </a:buClr>
              <a:buFont typeface="Arial" panose="020B0604020202020204" pitchFamily="34" charset="0"/>
              <a:buChar char="•"/>
            </a:pPr>
            <a:r>
              <a:rPr lang="en-US" sz="2000" dirty="0">
                <a:solidFill>
                  <a:schemeClr val="bg2">
                    <a:lumMod val="75000"/>
                  </a:schemeClr>
                </a:solidFill>
              </a:rPr>
              <a:t>Accidents on/off the job, compromised safety, distractibility</a:t>
            </a:r>
          </a:p>
          <a:p>
            <a:pPr marL="285750" indent="-285750">
              <a:lnSpc>
                <a:spcPct val="100000"/>
              </a:lnSpc>
              <a:buClr>
                <a:schemeClr val="bg2">
                  <a:lumMod val="75000"/>
                </a:schemeClr>
              </a:buClr>
              <a:buFont typeface="Arial" panose="020B0604020202020204" pitchFamily="34" charset="0"/>
              <a:buChar char="•"/>
            </a:pPr>
            <a:endParaRPr lang="en-US" sz="2000" dirty="0">
              <a:solidFill>
                <a:schemeClr val="bg2">
                  <a:lumMod val="75000"/>
                </a:schemeClr>
              </a:solidFill>
            </a:endParaRPr>
          </a:p>
          <a:p>
            <a:pPr marL="285750" indent="-285750">
              <a:lnSpc>
                <a:spcPct val="100000"/>
              </a:lnSpc>
              <a:buClr>
                <a:schemeClr val="bg2">
                  <a:lumMod val="75000"/>
                </a:schemeClr>
              </a:buClr>
              <a:buFont typeface="Arial" panose="020B0604020202020204" pitchFamily="34" charset="0"/>
              <a:buChar char="•"/>
            </a:pPr>
            <a:r>
              <a:rPr lang="en-US" sz="2000" dirty="0">
                <a:solidFill>
                  <a:schemeClr val="bg2">
                    <a:lumMod val="75000"/>
                  </a:schemeClr>
                </a:solidFill>
              </a:rPr>
              <a:t>Complaints from customers or co-workers regarding difficult interactions</a:t>
            </a:r>
          </a:p>
          <a:p>
            <a:pPr marL="285750" indent="-285750">
              <a:lnSpc>
                <a:spcPct val="100000"/>
              </a:lnSpc>
              <a:buClr>
                <a:schemeClr val="bg2">
                  <a:lumMod val="75000"/>
                </a:schemeClr>
              </a:buClr>
              <a:buFont typeface="Arial" panose="020B0604020202020204" pitchFamily="34" charset="0"/>
              <a:buChar char="•"/>
            </a:pPr>
            <a:endParaRPr lang="en-US" sz="2000" dirty="0">
              <a:solidFill>
                <a:schemeClr val="bg2">
                  <a:lumMod val="75000"/>
                </a:schemeClr>
              </a:solidFill>
            </a:endParaRPr>
          </a:p>
          <a:p>
            <a:pPr marL="285750" indent="-285750">
              <a:lnSpc>
                <a:spcPct val="100000"/>
              </a:lnSpc>
              <a:buClr>
                <a:schemeClr val="bg2">
                  <a:lumMod val="75000"/>
                </a:schemeClr>
              </a:buClr>
              <a:buFont typeface="Arial" panose="020B0604020202020204" pitchFamily="34" charset="0"/>
              <a:buChar char="•"/>
            </a:pPr>
            <a:r>
              <a:rPr lang="en-US" sz="2000" dirty="0">
                <a:solidFill>
                  <a:schemeClr val="bg2">
                    <a:lumMod val="75000"/>
                  </a:schemeClr>
                </a:solidFill>
              </a:rPr>
              <a:t>Poor attitude, unusual comments or irrational statements</a:t>
            </a:r>
          </a:p>
          <a:p>
            <a:pPr marL="285750" indent="-285750">
              <a:lnSpc>
                <a:spcPct val="100000"/>
              </a:lnSpc>
              <a:buClr>
                <a:schemeClr val="accent2"/>
              </a:buClr>
              <a:buFont typeface="Arial" panose="020B0604020202020204" pitchFamily="34" charset="0"/>
              <a:buChar char="•"/>
            </a:pPr>
            <a:endParaRPr lang="en-US" dirty="0"/>
          </a:p>
          <a:p>
            <a:pPr marL="285750" indent="-285750">
              <a:lnSpc>
                <a:spcPct val="100000"/>
              </a:lnSpc>
              <a:buClr>
                <a:schemeClr val="accent2"/>
              </a:buClr>
              <a:buFont typeface="Arial" panose="020B0604020202020204" pitchFamily="34" charset="0"/>
              <a:buChar char="•"/>
            </a:pPr>
            <a:endParaRPr lang="en-US" dirty="0"/>
          </a:p>
          <a:p>
            <a:pPr marL="285750" indent="-285750">
              <a:lnSpc>
                <a:spcPct val="100000"/>
              </a:lnSpc>
              <a:buClr>
                <a:schemeClr val="accent2"/>
              </a:buClr>
              <a:buFont typeface="Arial" panose="020B0604020202020204" pitchFamily="34" charset="0"/>
              <a:buChar char="•"/>
            </a:pPr>
            <a:endParaRPr lang="en-US" dirty="0"/>
          </a:p>
          <a:p>
            <a:pPr marL="285750" indent="-285750">
              <a:lnSpc>
                <a:spcPct val="100000"/>
              </a:lnSpc>
              <a:buClr>
                <a:schemeClr val="accent2"/>
              </a:buClr>
              <a:buFont typeface="Arial" panose="020B0604020202020204" pitchFamily="34" charset="0"/>
              <a:buChar char="•"/>
            </a:pPr>
            <a:endParaRPr lang="en-US" dirty="0"/>
          </a:p>
          <a:p>
            <a:pPr marL="285750" indent="-285750">
              <a:lnSpc>
                <a:spcPct val="100000"/>
              </a:lnSpc>
              <a:buClr>
                <a:schemeClr val="accent2"/>
              </a:buClr>
              <a:buFont typeface="Arial" panose="020B0604020202020204" pitchFamily="34" charset="0"/>
              <a:buChar char="•"/>
            </a:pPr>
            <a:endParaRPr lang="en-US" dirty="0"/>
          </a:p>
        </p:txBody>
      </p:sp>
    </p:spTree>
    <p:extLst>
      <p:ext uri="{BB962C8B-B14F-4D97-AF65-F5344CB8AC3E}">
        <p14:creationId xmlns:p14="http://schemas.microsoft.com/office/powerpoint/2010/main" val="1581387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a:spLocks noGrp="1"/>
          </p:cNvSpPr>
          <p:nvPr>
            <p:ph type="title"/>
          </p:nvPr>
        </p:nvSpPr>
        <p:spPr>
          <a:xfrm>
            <a:off x="781665" y="988142"/>
            <a:ext cx="3952567" cy="619431"/>
          </a:xfrm>
        </p:spPr>
        <p:txBody>
          <a:bodyPr/>
          <a:lstStyle/>
          <a:p>
            <a:r>
              <a:rPr lang="en-US" altLang="en-US" dirty="0"/>
              <a:t>What Behaviors to Look For in the Workplace</a:t>
            </a: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2019 United HealthCare Services, Inc. All rights reserved.</a:t>
            </a:r>
          </a:p>
        </p:txBody>
      </p:sp>
      <p:sp>
        <p:nvSpPr>
          <p:cNvPr id="5" name="Rectangle 4">
            <a:extLst>
              <a:ext uri="{FF2B5EF4-FFF2-40B4-BE49-F238E27FC236}">
                <a16:creationId xmlns:a16="http://schemas.microsoft.com/office/drawing/2014/main" xmlns="" id="{C15F0434-1679-42D1-B4B0-1C591F23787E}"/>
              </a:ext>
            </a:extLst>
          </p:cNvPr>
          <p:cNvSpPr/>
          <p:nvPr/>
        </p:nvSpPr>
        <p:spPr>
          <a:xfrm>
            <a:off x="781665" y="2116183"/>
            <a:ext cx="6186295" cy="5262979"/>
          </a:xfrm>
          <a:prstGeom prst="rect">
            <a:avLst/>
          </a:prstGeom>
        </p:spPr>
        <p:txBody>
          <a:bodyPr wrap="square">
            <a:spAutoFit/>
          </a:bodyPr>
          <a:lstStyle/>
          <a:p>
            <a:pPr marL="342900" indent="-342900">
              <a:buClr>
                <a:schemeClr val="bg2">
                  <a:lumMod val="75000"/>
                </a:schemeClr>
              </a:buClr>
              <a:buFont typeface="Arial" panose="020B0604020202020204" pitchFamily="34" charset="0"/>
              <a:buChar char="•"/>
            </a:pPr>
            <a:r>
              <a:rPr lang="en-GB" sz="2000" dirty="0">
                <a:solidFill>
                  <a:schemeClr val="bg2">
                    <a:lumMod val="75000"/>
                  </a:schemeClr>
                </a:solidFill>
              </a:rPr>
              <a:t>Poor judgement and decision </a:t>
            </a:r>
            <a:r>
              <a:rPr lang="en-GB" sz="2000" dirty="0" smtClean="0">
                <a:solidFill>
                  <a:schemeClr val="bg2">
                    <a:lumMod val="75000"/>
                  </a:schemeClr>
                </a:solidFill>
              </a:rPr>
              <a:t>making</a:t>
            </a:r>
          </a:p>
          <a:p>
            <a:pPr>
              <a:buClr>
                <a:schemeClr val="bg2">
                  <a:lumMod val="75000"/>
                </a:schemeClr>
              </a:buClr>
            </a:pPr>
            <a:endParaRPr lang="en-GB" sz="2000" dirty="0">
              <a:solidFill>
                <a:schemeClr val="bg2">
                  <a:lumMod val="75000"/>
                </a:schemeClr>
              </a:solidFill>
            </a:endParaRPr>
          </a:p>
          <a:p>
            <a:pPr marL="342900" indent="-342900">
              <a:buClr>
                <a:schemeClr val="bg2">
                  <a:lumMod val="75000"/>
                </a:schemeClr>
              </a:buClr>
              <a:buFont typeface="Arial" panose="020B0604020202020204" pitchFamily="34" charset="0"/>
              <a:buChar char="•"/>
              <a:defRPr/>
            </a:pPr>
            <a:r>
              <a:rPr lang="en-GB" sz="2000" dirty="0">
                <a:solidFill>
                  <a:schemeClr val="bg2">
                    <a:lumMod val="75000"/>
                  </a:schemeClr>
                </a:solidFill>
                <a:latin typeface="Arial" charset="0"/>
                <a:cs typeface="Arial" charset="0"/>
              </a:rPr>
              <a:t>Poor </a:t>
            </a:r>
            <a:r>
              <a:rPr lang="en-GB" sz="2000" dirty="0" smtClean="0">
                <a:solidFill>
                  <a:schemeClr val="bg2">
                    <a:lumMod val="75000"/>
                  </a:schemeClr>
                </a:solidFill>
                <a:latin typeface="Arial" charset="0"/>
                <a:cs typeface="Arial" charset="0"/>
              </a:rPr>
              <a:t>Comprehension</a:t>
            </a:r>
          </a:p>
          <a:p>
            <a:pPr>
              <a:buClr>
                <a:schemeClr val="bg2">
                  <a:lumMod val="75000"/>
                </a:schemeClr>
              </a:buClr>
              <a:defRPr/>
            </a:pPr>
            <a:endParaRPr lang="en-GB" sz="2000" dirty="0">
              <a:solidFill>
                <a:schemeClr val="bg2">
                  <a:lumMod val="75000"/>
                </a:schemeClr>
              </a:solidFill>
              <a:latin typeface="Arial" charset="0"/>
              <a:cs typeface="Arial" charset="0"/>
            </a:endParaRPr>
          </a:p>
          <a:p>
            <a:pPr marL="342900" indent="-342900">
              <a:buClr>
                <a:schemeClr val="bg2">
                  <a:lumMod val="75000"/>
                </a:schemeClr>
              </a:buClr>
              <a:buFont typeface="Arial" panose="020B0604020202020204" pitchFamily="34" charset="0"/>
              <a:buChar char="•"/>
              <a:defRPr/>
            </a:pPr>
            <a:r>
              <a:rPr lang="en-GB" sz="2000" dirty="0">
                <a:solidFill>
                  <a:schemeClr val="bg2">
                    <a:lumMod val="75000"/>
                  </a:schemeClr>
                </a:solidFill>
                <a:latin typeface="Arial" charset="0"/>
                <a:cs typeface="Arial" charset="0"/>
              </a:rPr>
              <a:t>Absenteeism, lateness, increase in sick leave and </a:t>
            </a:r>
            <a:r>
              <a:rPr lang="en-GB" sz="2000" dirty="0" err="1" smtClean="0">
                <a:solidFill>
                  <a:schemeClr val="bg2">
                    <a:lumMod val="75000"/>
                  </a:schemeClr>
                </a:solidFill>
                <a:latin typeface="Arial" charset="0"/>
                <a:cs typeface="Arial" charset="0"/>
              </a:rPr>
              <a:t>presenteeism</a:t>
            </a:r>
            <a:endParaRPr lang="en-GB" sz="2000" dirty="0" smtClean="0">
              <a:solidFill>
                <a:schemeClr val="bg2">
                  <a:lumMod val="75000"/>
                </a:schemeClr>
              </a:solidFill>
              <a:latin typeface="Arial" charset="0"/>
              <a:cs typeface="Arial" charset="0"/>
            </a:endParaRPr>
          </a:p>
          <a:p>
            <a:pPr>
              <a:buClr>
                <a:schemeClr val="bg2">
                  <a:lumMod val="75000"/>
                </a:schemeClr>
              </a:buClr>
              <a:defRPr/>
            </a:pPr>
            <a:endParaRPr lang="en-GB" sz="2000" dirty="0" smtClean="0">
              <a:solidFill>
                <a:schemeClr val="bg2">
                  <a:lumMod val="75000"/>
                </a:schemeClr>
              </a:solidFill>
              <a:latin typeface="Arial" charset="0"/>
              <a:cs typeface="Arial" charset="0"/>
            </a:endParaRPr>
          </a:p>
          <a:p>
            <a:pPr marL="342900" indent="-342900">
              <a:buClr>
                <a:schemeClr val="bg2">
                  <a:lumMod val="75000"/>
                </a:schemeClr>
              </a:buClr>
              <a:buFont typeface="Arial" panose="020B0604020202020204" pitchFamily="34" charset="0"/>
              <a:buChar char="•"/>
              <a:defRPr/>
            </a:pPr>
            <a:r>
              <a:rPr lang="en-GB" sz="2000" dirty="0" smtClean="0">
                <a:solidFill>
                  <a:schemeClr val="bg2">
                    <a:lumMod val="75000"/>
                  </a:schemeClr>
                </a:solidFill>
                <a:latin typeface="Arial" charset="0"/>
                <a:cs typeface="Arial" charset="0"/>
              </a:rPr>
              <a:t>Dropping </a:t>
            </a:r>
            <a:r>
              <a:rPr lang="en-GB" sz="2000" dirty="0">
                <a:solidFill>
                  <a:schemeClr val="bg2">
                    <a:lumMod val="75000"/>
                  </a:schemeClr>
                </a:solidFill>
                <a:latin typeface="Arial" charset="0"/>
                <a:cs typeface="Arial" charset="0"/>
              </a:rPr>
              <a:t>out of activities and loss of interest, </a:t>
            </a:r>
            <a:r>
              <a:rPr lang="en-GB" sz="2000" dirty="0" smtClean="0">
                <a:solidFill>
                  <a:schemeClr val="bg2">
                    <a:lumMod val="75000"/>
                  </a:schemeClr>
                </a:solidFill>
                <a:latin typeface="Arial" charset="0"/>
                <a:cs typeface="Arial" charset="0"/>
              </a:rPr>
              <a:t>isolation</a:t>
            </a:r>
          </a:p>
          <a:p>
            <a:pPr>
              <a:buClr>
                <a:schemeClr val="bg2">
                  <a:lumMod val="75000"/>
                </a:schemeClr>
              </a:buClr>
              <a:defRPr/>
            </a:pPr>
            <a:endParaRPr lang="en-GB" sz="2000" dirty="0">
              <a:solidFill>
                <a:schemeClr val="bg2">
                  <a:lumMod val="75000"/>
                </a:schemeClr>
              </a:solidFill>
              <a:latin typeface="Arial" charset="0"/>
              <a:cs typeface="Arial" charset="0"/>
            </a:endParaRPr>
          </a:p>
          <a:p>
            <a:pPr marL="342900" indent="-342900">
              <a:buClr>
                <a:schemeClr val="bg2">
                  <a:lumMod val="75000"/>
                </a:schemeClr>
              </a:buClr>
              <a:buFont typeface="Arial" panose="020B0604020202020204" pitchFamily="34" charset="0"/>
              <a:buChar char="•"/>
              <a:defRPr/>
            </a:pPr>
            <a:r>
              <a:rPr lang="en-GB" sz="2000" dirty="0" smtClean="0">
                <a:solidFill>
                  <a:schemeClr val="bg2">
                    <a:lumMod val="75000"/>
                  </a:schemeClr>
                </a:solidFill>
                <a:latin typeface="Arial" charset="0"/>
                <a:cs typeface="Arial" charset="0"/>
              </a:rPr>
              <a:t>Hostility </a:t>
            </a:r>
            <a:r>
              <a:rPr lang="en-GB" sz="2000" dirty="0">
                <a:solidFill>
                  <a:schemeClr val="bg2">
                    <a:lumMod val="75000"/>
                  </a:schemeClr>
                </a:solidFill>
                <a:latin typeface="Arial" charset="0"/>
                <a:cs typeface="Arial" charset="0"/>
              </a:rPr>
              <a:t>or angry </a:t>
            </a:r>
            <a:r>
              <a:rPr lang="en-GB" sz="2000" dirty="0" smtClean="0">
                <a:solidFill>
                  <a:schemeClr val="bg2">
                    <a:lumMod val="75000"/>
                  </a:schemeClr>
                </a:solidFill>
                <a:latin typeface="Arial" charset="0"/>
                <a:cs typeface="Arial" charset="0"/>
              </a:rPr>
              <a:t>outbursts</a:t>
            </a:r>
          </a:p>
          <a:p>
            <a:pPr>
              <a:buClr>
                <a:schemeClr val="bg2">
                  <a:lumMod val="75000"/>
                </a:schemeClr>
              </a:buClr>
              <a:defRPr/>
            </a:pPr>
            <a:endParaRPr lang="en-GB" sz="2000" dirty="0">
              <a:solidFill>
                <a:schemeClr val="bg2">
                  <a:lumMod val="75000"/>
                </a:schemeClr>
              </a:solidFill>
              <a:latin typeface="Arial" charset="0"/>
              <a:cs typeface="Arial" charset="0"/>
            </a:endParaRPr>
          </a:p>
          <a:p>
            <a:pPr marL="342900" indent="-342900">
              <a:buClr>
                <a:schemeClr val="bg2">
                  <a:lumMod val="75000"/>
                </a:schemeClr>
              </a:buClr>
              <a:buFont typeface="Arial" panose="020B0604020202020204" pitchFamily="34" charset="0"/>
              <a:buChar char="•"/>
              <a:defRPr/>
            </a:pPr>
            <a:r>
              <a:rPr lang="en-GB" sz="2000" dirty="0">
                <a:solidFill>
                  <a:schemeClr val="bg2">
                    <a:lumMod val="75000"/>
                  </a:schemeClr>
                </a:solidFill>
                <a:latin typeface="Arial" charset="0"/>
                <a:cs typeface="Arial" charset="0"/>
              </a:rPr>
              <a:t>Excessive fear or </a:t>
            </a:r>
            <a:r>
              <a:rPr lang="en-GB" sz="2000" dirty="0" smtClean="0">
                <a:solidFill>
                  <a:schemeClr val="bg2">
                    <a:lumMod val="75000"/>
                  </a:schemeClr>
                </a:solidFill>
                <a:latin typeface="Arial" charset="0"/>
                <a:cs typeface="Arial" charset="0"/>
              </a:rPr>
              <a:t>suspiciousness</a:t>
            </a:r>
          </a:p>
          <a:p>
            <a:pPr>
              <a:buClr>
                <a:schemeClr val="bg2">
                  <a:lumMod val="75000"/>
                </a:schemeClr>
              </a:buClr>
              <a:defRPr/>
            </a:pPr>
            <a:endParaRPr lang="en-GB" sz="2000" dirty="0">
              <a:solidFill>
                <a:schemeClr val="bg2">
                  <a:lumMod val="75000"/>
                </a:schemeClr>
              </a:solidFill>
              <a:latin typeface="Arial" charset="0"/>
              <a:cs typeface="Arial" charset="0"/>
            </a:endParaRPr>
          </a:p>
          <a:p>
            <a:pPr marL="342900" indent="-342900">
              <a:buClr>
                <a:schemeClr val="bg2">
                  <a:lumMod val="75000"/>
                </a:schemeClr>
              </a:buClr>
              <a:buFont typeface="Arial" panose="020B0604020202020204" pitchFamily="34" charset="0"/>
              <a:buChar char="•"/>
              <a:defRPr/>
            </a:pPr>
            <a:r>
              <a:rPr lang="en-GB" sz="2000" dirty="0">
                <a:solidFill>
                  <a:schemeClr val="bg2">
                    <a:lumMod val="75000"/>
                  </a:schemeClr>
                </a:solidFill>
                <a:latin typeface="Arial" charset="0"/>
                <a:cs typeface="Arial" charset="0"/>
              </a:rPr>
              <a:t>Change in personal appearance and hygiene</a:t>
            </a:r>
          </a:p>
          <a:p>
            <a:pPr>
              <a:lnSpc>
                <a:spcPct val="150000"/>
              </a:lnSpc>
              <a:buClr>
                <a:schemeClr val="bg2">
                  <a:lumMod val="75000"/>
                </a:schemeClr>
              </a:buClr>
              <a:defRPr/>
            </a:pPr>
            <a:r>
              <a:rPr lang="en-GB" sz="2400" dirty="0">
                <a:latin typeface="Arial" charset="0"/>
                <a:cs typeface="Arial" charset="0"/>
              </a:rPr>
              <a:t> </a:t>
            </a:r>
            <a:endParaRPr lang="en-US" dirty="0"/>
          </a:p>
        </p:txBody>
      </p:sp>
    </p:spTree>
    <p:extLst>
      <p:ext uri="{BB962C8B-B14F-4D97-AF65-F5344CB8AC3E}">
        <p14:creationId xmlns:p14="http://schemas.microsoft.com/office/powerpoint/2010/main" val="2363683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a:spLocks noGrp="1"/>
          </p:cNvSpPr>
          <p:nvPr>
            <p:ph type="title"/>
          </p:nvPr>
        </p:nvSpPr>
        <p:spPr>
          <a:xfrm>
            <a:off x="752475" y="1150374"/>
            <a:ext cx="4114800" cy="309716"/>
          </a:xfrm>
        </p:spPr>
        <p:txBody>
          <a:bodyPr/>
          <a:lstStyle/>
          <a:p>
            <a:r>
              <a:rPr lang="en-US" altLang="en-US" dirty="0"/>
              <a:t>The Good News </a:t>
            </a: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2019 United HealthCare Services, Inc. All rights reserved.</a:t>
            </a:r>
          </a:p>
        </p:txBody>
      </p:sp>
      <p:sp>
        <p:nvSpPr>
          <p:cNvPr id="3" name="Rectangle 2">
            <a:extLst>
              <a:ext uri="{FF2B5EF4-FFF2-40B4-BE49-F238E27FC236}">
                <a16:creationId xmlns:a16="http://schemas.microsoft.com/office/drawing/2014/main" xmlns="" id="{6507C7DD-B506-465C-BDDE-E374AF9B22C6}"/>
              </a:ext>
            </a:extLst>
          </p:cNvPr>
          <p:cNvSpPr/>
          <p:nvPr/>
        </p:nvSpPr>
        <p:spPr>
          <a:xfrm>
            <a:off x="648929" y="2286000"/>
            <a:ext cx="5925491" cy="6032421"/>
          </a:xfrm>
          <a:prstGeom prst="rect">
            <a:avLst/>
          </a:prstGeom>
        </p:spPr>
        <p:txBody>
          <a:bodyPr wrap="square">
            <a:spAutoFit/>
          </a:bodyPr>
          <a:lstStyle/>
          <a:p>
            <a:r>
              <a:rPr lang="en-US" altLang="en-US" sz="2000" dirty="0">
                <a:solidFill>
                  <a:schemeClr val="bg2">
                    <a:lumMod val="75000"/>
                  </a:schemeClr>
                </a:solidFill>
                <a:latin typeface="Arial" charset="0"/>
              </a:rPr>
              <a:t>Early intervention is the key to preventing the feelings of helplessness that can set in. </a:t>
            </a:r>
          </a:p>
          <a:p>
            <a:endParaRPr lang="en-US" altLang="en-US" sz="2000" dirty="0">
              <a:solidFill>
                <a:schemeClr val="bg2">
                  <a:lumMod val="75000"/>
                </a:schemeClr>
              </a:solidFill>
              <a:latin typeface="Arial" charset="0"/>
            </a:endParaRPr>
          </a:p>
          <a:p>
            <a:pPr marL="285750" indent="-285750">
              <a:buClr>
                <a:schemeClr val="bg2">
                  <a:lumMod val="75000"/>
                </a:schemeClr>
              </a:buClr>
              <a:buFont typeface="Arial" panose="020B0604020202020204" pitchFamily="34" charset="0"/>
              <a:buChar char="•"/>
            </a:pPr>
            <a:r>
              <a:rPr lang="en-US" altLang="en-US" sz="2000" dirty="0">
                <a:solidFill>
                  <a:schemeClr val="bg2">
                    <a:lumMod val="75000"/>
                  </a:schemeClr>
                </a:solidFill>
                <a:latin typeface="Arial" charset="0"/>
              </a:rPr>
              <a:t>The key is to get the employee the help they need to either prevent or reduce the amount of time off. </a:t>
            </a:r>
            <a:r>
              <a:rPr lang="en-GB" sz="2000" dirty="0">
                <a:solidFill>
                  <a:schemeClr val="bg2">
                    <a:lumMod val="75000"/>
                  </a:schemeClr>
                </a:solidFill>
              </a:rPr>
              <a:t>Most mental health issues are treatable with medication, therapy/counselling, support groups, self-help </a:t>
            </a:r>
            <a:r>
              <a:rPr lang="en-GB" sz="2000" dirty="0" smtClean="0">
                <a:solidFill>
                  <a:schemeClr val="bg2">
                    <a:lumMod val="75000"/>
                  </a:schemeClr>
                </a:solidFill>
              </a:rPr>
              <a:t>techniques</a:t>
            </a:r>
            <a:endParaRPr lang="en-GB" sz="2000" dirty="0">
              <a:solidFill>
                <a:schemeClr val="bg2">
                  <a:lumMod val="75000"/>
                </a:schemeClr>
              </a:solidFill>
            </a:endParaRPr>
          </a:p>
          <a:p>
            <a:pPr marL="285750" indent="-285750">
              <a:buClr>
                <a:schemeClr val="bg2">
                  <a:lumMod val="75000"/>
                </a:schemeClr>
              </a:buClr>
              <a:buFont typeface="Arial" panose="020B0604020202020204" pitchFamily="34" charset="0"/>
              <a:buChar char="•"/>
            </a:pPr>
            <a:endParaRPr lang="en-GB" sz="2000" dirty="0">
              <a:solidFill>
                <a:schemeClr val="bg2">
                  <a:lumMod val="75000"/>
                </a:schemeClr>
              </a:solidFill>
            </a:endParaRPr>
          </a:p>
          <a:p>
            <a:pPr marL="285750" indent="-285750">
              <a:buClr>
                <a:schemeClr val="bg2">
                  <a:lumMod val="75000"/>
                </a:schemeClr>
              </a:buClr>
              <a:buFont typeface="Arial" panose="020B0604020202020204" pitchFamily="34" charset="0"/>
              <a:buChar char="•"/>
            </a:pPr>
            <a:r>
              <a:rPr lang="en-GB" sz="2000" dirty="0">
                <a:solidFill>
                  <a:schemeClr val="bg2">
                    <a:lumMod val="75000"/>
                  </a:schemeClr>
                </a:solidFill>
              </a:rPr>
              <a:t>Early intervention may reduce the likelihood of chronic recurrence and absence from </a:t>
            </a:r>
            <a:r>
              <a:rPr lang="en-GB" sz="2000" dirty="0" smtClean="0">
                <a:solidFill>
                  <a:schemeClr val="bg2">
                    <a:lumMod val="75000"/>
                  </a:schemeClr>
                </a:solidFill>
              </a:rPr>
              <a:t>work</a:t>
            </a:r>
            <a:endParaRPr lang="en-GB" sz="2000" dirty="0">
              <a:solidFill>
                <a:schemeClr val="bg2">
                  <a:lumMod val="75000"/>
                </a:schemeClr>
              </a:solidFill>
            </a:endParaRPr>
          </a:p>
          <a:p>
            <a:pPr>
              <a:buClr>
                <a:schemeClr val="bg2">
                  <a:lumMod val="75000"/>
                </a:schemeClr>
              </a:buClr>
            </a:pPr>
            <a:endParaRPr lang="en-GB" sz="2000" dirty="0">
              <a:solidFill>
                <a:schemeClr val="bg2">
                  <a:lumMod val="75000"/>
                </a:schemeClr>
              </a:solidFill>
            </a:endParaRPr>
          </a:p>
          <a:p>
            <a:pPr marL="285750" indent="-285750">
              <a:buClr>
                <a:schemeClr val="bg2">
                  <a:lumMod val="75000"/>
                </a:schemeClr>
              </a:buClr>
              <a:buFont typeface="Arial" panose="020B0604020202020204" pitchFamily="34" charset="0"/>
              <a:buChar char="•"/>
            </a:pPr>
            <a:r>
              <a:rPr lang="en-GB" sz="2000" dirty="0">
                <a:solidFill>
                  <a:schemeClr val="bg2">
                    <a:lumMod val="75000"/>
                  </a:schemeClr>
                </a:solidFill>
              </a:rPr>
              <a:t>Work is often a very positive experience for people recovering from a mental </a:t>
            </a:r>
            <a:r>
              <a:rPr lang="en-GB" sz="2000" dirty="0" smtClean="0">
                <a:solidFill>
                  <a:schemeClr val="bg2">
                    <a:lumMod val="75000"/>
                  </a:schemeClr>
                </a:solidFill>
              </a:rPr>
              <a:t>illness</a:t>
            </a:r>
            <a:endParaRPr lang="en-GB" dirty="0"/>
          </a:p>
          <a:p>
            <a:endParaRPr lang="en-US" altLang="en-US" dirty="0">
              <a:latin typeface="Arial" charset="0"/>
            </a:endParaRPr>
          </a:p>
          <a:p>
            <a:endParaRPr lang="en-US" dirty="0">
              <a:latin typeface="Arial" charset="0"/>
            </a:endParaRPr>
          </a:p>
          <a:p>
            <a:endParaRPr lang="en-US" dirty="0">
              <a:latin typeface="Arial" charset="0"/>
            </a:endParaRPr>
          </a:p>
          <a:p>
            <a:endParaRPr lang="en-US" dirty="0">
              <a:latin typeface="Arial" charset="0"/>
            </a:endParaRPr>
          </a:p>
          <a:p>
            <a:endParaRPr lang="en-US" dirty="0"/>
          </a:p>
        </p:txBody>
      </p:sp>
    </p:spTree>
    <p:extLst>
      <p:ext uri="{BB962C8B-B14F-4D97-AF65-F5344CB8AC3E}">
        <p14:creationId xmlns:p14="http://schemas.microsoft.com/office/powerpoint/2010/main" val="2635897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C4957C-E189-4BB6-A6D1-2F3D9658FFD6}"/>
              </a:ext>
            </a:extLst>
          </p:cNvPr>
          <p:cNvSpPr>
            <a:spLocks noGrp="1"/>
          </p:cNvSpPr>
          <p:nvPr>
            <p:ph type="title"/>
          </p:nvPr>
        </p:nvSpPr>
        <p:spPr>
          <a:xfrm>
            <a:off x="752475" y="1012380"/>
            <a:ext cx="4114800" cy="553998"/>
          </a:xfrm>
        </p:spPr>
        <p:txBody>
          <a:bodyPr/>
          <a:lstStyle/>
          <a:p>
            <a:r>
              <a:rPr lang="en-US" dirty="0"/>
              <a:t>Everyone Shares Responsibility </a:t>
            </a:r>
            <a:r>
              <a:rPr lang="en-US" dirty="0" smtClean="0"/>
              <a:t>- </a:t>
            </a:r>
            <a:r>
              <a:rPr lang="en-US" dirty="0"/>
              <a:t>Manager’s </a:t>
            </a:r>
            <a:r>
              <a:rPr lang="en-US" dirty="0" smtClean="0"/>
              <a:t>Responsibility</a:t>
            </a:r>
            <a:endParaRPr lang="en-US" dirty="0"/>
          </a:p>
        </p:txBody>
      </p:sp>
      <p:sp>
        <p:nvSpPr>
          <p:cNvPr id="3" name="Footer Placeholder 2">
            <a:extLst>
              <a:ext uri="{FF2B5EF4-FFF2-40B4-BE49-F238E27FC236}">
                <a16:creationId xmlns:a16="http://schemas.microsoft.com/office/drawing/2014/main" xmlns="" id="{D60585EC-434D-454B-A752-B1D04C54B73D}"/>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4" name="Rectangle 3">
            <a:extLst>
              <a:ext uri="{FF2B5EF4-FFF2-40B4-BE49-F238E27FC236}">
                <a16:creationId xmlns:a16="http://schemas.microsoft.com/office/drawing/2014/main" xmlns="" id="{6C35418F-8844-48A0-97A7-89D6F1D714F9}"/>
              </a:ext>
            </a:extLst>
          </p:cNvPr>
          <p:cNvSpPr/>
          <p:nvPr/>
        </p:nvSpPr>
        <p:spPr>
          <a:xfrm>
            <a:off x="758825" y="2239617"/>
            <a:ext cx="5761245" cy="4826411"/>
          </a:xfrm>
          <a:prstGeom prst="rect">
            <a:avLst/>
          </a:prstGeom>
        </p:spPr>
        <p:txBody>
          <a:bodyPr wrap="square">
            <a:spAutoFit/>
          </a:bodyPr>
          <a:lstStyle/>
          <a:p>
            <a:pPr lvl="0" defTabSz="685800"/>
            <a:r>
              <a:rPr lang="en-US" sz="2000" dirty="0">
                <a:solidFill>
                  <a:schemeClr val="bg2">
                    <a:lumMod val="75000"/>
                  </a:schemeClr>
                </a:solidFill>
              </a:rPr>
              <a:t>The </a:t>
            </a:r>
            <a:r>
              <a:rPr lang="en-US" sz="2000" dirty="0" smtClean="0">
                <a:solidFill>
                  <a:schemeClr val="bg2">
                    <a:lumMod val="75000"/>
                  </a:schemeClr>
                </a:solidFill>
              </a:rPr>
              <a:t>manager’s </a:t>
            </a:r>
            <a:r>
              <a:rPr lang="en-US" sz="2000" dirty="0">
                <a:solidFill>
                  <a:schemeClr val="bg2">
                    <a:lumMod val="75000"/>
                  </a:schemeClr>
                </a:solidFill>
              </a:rPr>
              <a:t>responsibility is to provide a workplace where the environment, </a:t>
            </a:r>
            <a:r>
              <a:rPr lang="en-US" sz="2000" dirty="0" smtClean="0">
                <a:solidFill>
                  <a:schemeClr val="bg2">
                    <a:lumMod val="75000"/>
                  </a:schemeClr>
                </a:solidFill>
              </a:rPr>
              <a:t>equipment, </a:t>
            </a:r>
            <a:r>
              <a:rPr lang="en-US" sz="2000" dirty="0">
                <a:solidFill>
                  <a:schemeClr val="bg2">
                    <a:lumMod val="75000"/>
                  </a:schemeClr>
                </a:solidFill>
              </a:rPr>
              <a:t>and activities are:</a:t>
            </a:r>
          </a:p>
          <a:p>
            <a:pPr lvl="0" defTabSz="685800"/>
            <a:endParaRPr lang="en-US" sz="2000" dirty="0">
              <a:solidFill>
                <a:schemeClr val="bg2">
                  <a:lumMod val="75000"/>
                </a:schemeClr>
              </a:solidFill>
            </a:endParaRPr>
          </a:p>
          <a:p>
            <a:pPr marL="285750" lvl="0" indent="-285750" defTabSz="685800">
              <a:buFont typeface="Arial" panose="020B0604020202020204" pitchFamily="34" charset="0"/>
              <a:buChar char="•"/>
            </a:pPr>
            <a:r>
              <a:rPr lang="en-US" sz="2000" dirty="0">
                <a:solidFill>
                  <a:schemeClr val="bg2">
                    <a:lumMod val="75000"/>
                  </a:schemeClr>
                </a:solidFill>
              </a:rPr>
              <a:t>Safe and of an adequate standard </a:t>
            </a:r>
          </a:p>
          <a:p>
            <a:pPr lvl="0" defTabSz="685800"/>
            <a:endParaRPr lang="en-US" sz="2000" dirty="0">
              <a:solidFill>
                <a:schemeClr val="bg2">
                  <a:lumMod val="75000"/>
                </a:schemeClr>
              </a:solidFill>
            </a:endParaRPr>
          </a:p>
          <a:p>
            <a:pPr marL="285750" lvl="0" indent="-285750" defTabSz="685800">
              <a:buFont typeface="Arial" panose="020B0604020202020204" pitchFamily="34" charset="0"/>
              <a:buChar char="•"/>
            </a:pPr>
            <a:r>
              <a:rPr lang="en-US" sz="2000" dirty="0">
                <a:solidFill>
                  <a:schemeClr val="bg2">
                    <a:lumMod val="75000"/>
                  </a:schemeClr>
                </a:solidFill>
              </a:rPr>
              <a:t>Non-discriminatory and in place for everyone</a:t>
            </a:r>
          </a:p>
          <a:p>
            <a:pPr marL="285750" lvl="0" indent="-285750" defTabSz="685800">
              <a:buFont typeface="Arial" panose="020B0604020202020204" pitchFamily="34" charset="0"/>
              <a:buChar char="•"/>
            </a:pPr>
            <a:endParaRPr lang="en-US" sz="2000" dirty="0">
              <a:solidFill>
                <a:schemeClr val="bg2">
                  <a:lumMod val="75000"/>
                </a:schemeClr>
              </a:solidFill>
            </a:endParaRPr>
          </a:p>
          <a:p>
            <a:pPr marL="285750" lvl="0" indent="-285750" defTabSz="685800">
              <a:buFont typeface="Arial" panose="020B0604020202020204" pitchFamily="34" charset="0"/>
              <a:buChar char="•"/>
            </a:pPr>
            <a:r>
              <a:rPr lang="en-US" sz="2000" dirty="0">
                <a:solidFill>
                  <a:schemeClr val="bg2">
                    <a:lumMod val="75000"/>
                  </a:schemeClr>
                </a:solidFill>
              </a:rPr>
              <a:t>Able to ensure privacy to individuals who wish to have mental and emotional wellbeing issues kept confidential</a:t>
            </a:r>
          </a:p>
          <a:p>
            <a:pPr lvl="0" defTabSz="685800"/>
            <a:endParaRPr lang="en-US" sz="2000" dirty="0">
              <a:solidFill>
                <a:schemeClr val="bg2">
                  <a:lumMod val="75000"/>
                </a:schemeClr>
              </a:solidFill>
            </a:endParaRPr>
          </a:p>
          <a:p>
            <a:pPr lvl="0" defTabSz="685800"/>
            <a:r>
              <a:rPr lang="en-US" sz="2000" dirty="0">
                <a:solidFill>
                  <a:schemeClr val="bg2">
                    <a:lumMod val="75000"/>
                  </a:schemeClr>
                </a:solidFill>
              </a:rPr>
              <a:t>Provide guidance to individuals about what support and accommodations might be made for them.</a:t>
            </a:r>
          </a:p>
        </p:txBody>
      </p:sp>
    </p:spTree>
    <p:extLst>
      <p:ext uri="{BB962C8B-B14F-4D97-AF65-F5344CB8AC3E}">
        <p14:creationId xmlns:p14="http://schemas.microsoft.com/office/powerpoint/2010/main" val="4289174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9"/>
          <p:cNvSpPr>
            <a:spLocks noGrp="1"/>
          </p:cNvSpPr>
          <p:nvPr>
            <p:ph type="title"/>
          </p:nvPr>
        </p:nvSpPr>
        <p:spPr>
          <a:xfrm>
            <a:off x="870155" y="1012380"/>
            <a:ext cx="3997120" cy="553998"/>
          </a:xfrm>
        </p:spPr>
        <p:txBody>
          <a:bodyPr/>
          <a:lstStyle/>
          <a:p>
            <a:pPr eaLnBrk="1" hangingPunct="1"/>
            <a:r>
              <a:rPr lang="en-US" altLang="en-US" dirty="0"/>
              <a:t>Everyone Shares Responsibility </a:t>
            </a:r>
            <a:r>
              <a:rPr lang="en-US" altLang="en-US" dirty="0" smtClean="0"/>
              <a:t>- </a:t>
            </a:r>
            <a:r>
              <a:rPr lang="en-US" altLang="en-US" dirty="0"/>
              <a:t>Employee’s Responsibility</a:t>
            </a: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2019 United HealthCare Services, Inc. All rights reserved.</a:t>
            </a:r>
          </a:p>
        </p:txBody>
      </p:sp>
      <p:sp>
        <p:nvSpPr>
          <p:cNvPr id="3" name="Rectangle 2">
            <a:extLst>
              <a:ext uri="{FF2B5EF4-FFF2-40B4-BE49-F238E27FC236}">
                <a16:creationId xmlns:a16="http://schemas.microsoft.com/office/drawing/2014/main" xmlns="" id="{52A16D35-0493-48A5-8098-4C10E0312A0A}"/>
              </a:ext>
            </a:extLst>
          </p:cNvPr>
          <p:cNvSpPr/>
          <p:nvPr/>
        </p:nvSpPr>
        <p:spPr>
          <a:xfrm>
            <a:off x="781665" y="2286000"/>
            <a:ext cx="5958348" cy="4093428"/>
          </a:xfrm>
          <a:prstGeom prst="rect">
            <a:avLst/>
          </a:prstGeom>
        </p:spPr>
        <p:txBody>
          <a:bodyPr wrap="square">
            <a:spAutoFit/>
          </a:bodyPr>
          <a:lstStyle/>
          <a:p>
            <a:pPr lvl="0" defTabSz="685800"/>
            <a:r>
              <a:rPr lang="en-US" sz="2000" dirty="0">
                <a:solidFill>
                  <a:schemeClr val="bg2">
                    <a:lumMod val="75000"/>
                  </a:schemeClr>
                </a:solidFill>
              </a:rPr>
              <a:t>An </a:t>
            </a:r>
            <a:r>
              <a:rPr lang="en-US" sz="2000" dirty="0" smtClean="0">
                <a:solidFill>
                  <a:schemeClr val="bg2">
                    <a:lumMod val="75000"/>
                  </a:schemeClr>
                </a:solidFill>
              </a:rPr>
              <a:t>employee’s </a:t>
            </a:r>
            <a:r>
              <a:rPr lang="en-US" sz="2000" dirty="0">
                <a:solidFill>
                  <a:schemeClr val="bg2">
                    <a:lumMod val="75000"/>
                  </a:schemeClr>
                </a:solidFill>
              </a:rPr>
              <a:t>responsibly is to take reasonable care of their own health and safety and that of others.</a:t>
            </a:r>
          </a:p>
          <a:p>
            <a:pPr lvl="0" defTabSz="685800"/>
            <a:endParaRPr lang="en-US" sz="2000" dirty="0">
              <a:solidFill>
                <a:schemeClr val="bg2">
                  <a:lumMod val="75000"/>
                </a:schemeClr>
              </a:solidFill>
            </a:endParaRPr>
          </a:p>
          <a:p>
            <a:pPr lvl="0" defTabSz="685800"/>
            <a:r>
              <a:rPr lang="en-US" sz="2000" dirty="0">
                <a:solidFill>
                  <a:schemeClr val="bg2">
                    <a:lumMod val="75000"/>
                  </a:schemeClr>
                </a:solidFill>
              </a:rPr>
              <a:t>Cooperate with any reasonable instructions so that:</a:t>
            </a:r>
          </a:p>
          <a:p>
            <a:pPr lvl="0" defTabSz="685800"/>
            <a:endParaRPr lang="en-US" sz="2000" dirty="0">
              <a:solidFill>
                <a:schemeClr val="bg2">
                  <a:lumMod val="75000"/>
                </a:schemeClr>
              </a:solidFill>
            </a:endParaRPr>
          </a:p>
          <a:p>
            <a:pPr marL="285750" lvl="0" indent="-285750" defTabSz="685800">
              <a:buFont typeface="Arial" panose="020B0604020202020204" pitchFamily="34" charset="0"/>
              <a:buChar char="•"/>
            </a:pPr>
            <a:r>
              <a:rPr lang="en-US" sz="2000" dirty="0">
                <a:solidFill>
                  <a:schemeClr val="bg2">
                    <a:lumMod val="75000"/>
                  </a:schemeClr>
                </a:solidFill>
              </a:rPr>
              <a:t>health and safety standards are maintained</a:t>
            </a:r>
          </a:p>
          <a:p>
            <a:pPr marL="285750" lvl="0" indent="-285750" defTabSz="685800">
              <a:buFont typeface="Arial" panose="020B0604020202020204" pitchFamily="34" charset="0"/>
              <a:buChar char="•"/>
            </a:pPr>
            <a:endParaRPr lang="en-US" sz="2000" dirty="0">
              <a:solidFill>
                <a:schemeClr val="bg2">
                  <a:lumMod val="75000"/>
                </a:schemeClr>
              </a:solidFill>
            </a:endParaRPr>
          </a:p>
          <a:p>
            <a:pPr marL="285750" lvl="0" indent="-285750" defTabSz="685800">
              <a:buFont typeface="Arial" panose="020B0604020202020204" pitchFamily="34" charset="0"/>
              <a:buChar char="•"/>
            </a:pPr>
            <a:r>
              <a:rPr lang="en-US" sz="2000" dirty="0">
                <a:solidFill>
                  <a:schemeClr val="bg2">
                    <a:lumMod val="75000"/>
                  </a:schemeClr>
                </a:solidFill>
              </a:rPr>
              <a:t>workload is managed and does not duly impact on others as a consequence of absences</a:t>
            </a:r>
          </a:p>
          <a:p>
            <a:pPr marL="228600" lvl="1" defTabSz="685800"/>
            <a:endParaRPr lang="en-US" sz="2000" dirty="0">
              <a:solidFill>
                <a:schemeClr val="bg2">
                  <a:lumMod val="75000"/>
                </a:schemeClr>
              </a:solidFill>
            </a:endParaRPr>
          </a:p>
          <a:p>
            <a:pPr lvl="0" defTabSz="685800"/>
            <a:r>
              <a:rPr lang="en-US" sz="2000" dirty="0">
                <a:solidFill>
                  <a:schemeClr val="bg2">
                    <a:lumMod val="75000"/>
                  </a:schemeClr>
                </a:solidFill>
              </a:rPr>
              <a:t>Responsible for presenting themselves in a fit, productive and safe state for work each day.</a:t>
            </a:r>
          </a:p>
        </p:txBody>
      </p:sp>
    </p:spTree>
    <p:extLst>
      <p:ext uri="{BB962C8B-B14F-4D97-AF65-F5344CB8AC3E}">
        <p14:creationId xmlns:p14="http://schemas.microsoft.com/office/powerpoint/2010/main" val="27934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9C2863-939D-444E-9F7C-1A03CF2114B9}"/>
              </a:ext>
            </a:extLst>
          </p:cNvPr>
          <p:cNvSpPr>
            <a:spLocks noGrp="1"/>
          </p:cNvSpPr>
          <p:nvPr>
            <p:ph type="title"/>
          </p:nvPr>
        </p:nvSpPr>
        <p:spPr>
          <a:xfrm>
            <a:off x="752475" y="1130530"/>
            <a:ext cx="4114800" cy="276999"/>
          </a:xfrm>
        </p:spPr>
        <p:txBody>
          <a:bodyPr/>
          <a:lstStyle/>
          <a:p>
            <a:r>
              <a:rPr lang="en-US" dirty="0" smtClean="0"/>
              <a:t>Objectives - </a:t>
            </a:r>
            <a:r>
              <a:rPr lang="en-US" dirty="0"/>
              <a:t>What to Expect</a:t>
            </a:r>
          </a:p>
        </p:txBody>
      </p:sp>
      <p:sp>
        <p:nvSpPr>
          <p:cNvPr id="4" name="Footer Placeholder 3">
            <a:extLst>
              <a:ext uri="{FF2B5EF4-FFF2-40B4-BE49-F238E27FC236}">
                <a16:creationId xmlns:a16="http://schemas.microsoft.com/office/drawing/2014/main" xmlns="" id="{4566A57F-B837-4481-866D-94F1E460612D}"/>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5" name="Rectangle 4">
            <a:extLst>
              <a:ext uri="{FF2B5EF4-FFF2-40B4-BE49-F238E27FC236}">
                <a16:creationId xmlns:a16="http://schemas.microsoft.com/office/drawing/2014/main" xmlns="" id="{BFDE94CF-E284-4284-9DF5-5E3B300F7AB9}"/>
              </a:ext>
            </a:extLst>
          </p:cNvPr>
          <p:cNvSpPr/>
          <p:nvPr/>
        </p:nvSpPr>
        <p:spPr>
          <a:xfrm>
            <a:off x="752475" y="2420471"/>
            <a:ext cx="5917266" cy="5940088"/>
          </a:xfrm>
          <a:prstGeom prst="rect">
            <a:avLst/>
          </a:prstGeom>
        </p:spPr>
        <p:txBody>
          <a:bodyPr wrap="square">
            <a:spAutoFit/>
          </a:bodyPr>
          <a:lstStyle/>
          <a:p>
            <a:pPr lvl="0" defTabSz="685800"/>
            <a:r>
              <a:rPr lang="en-US" sz="2000" dirty="0">
                <a:solidFill>
                  <a:schemeClr val="bg2">
                    <a:lumMod val="75000"/>
                  </a:schemeClr>
                </a:solidFill>
                <a:latin typeface="Arial" panose="020B0604020202020204" pitchFamily="34" charset="0"/>
                <a:cs typeface="Arial" panose="020B0604020202020204" pitchFamily="34" charset="0"/>
              </a:rPr>
              <a:t>We will discuss these key topics about mental health:</a:t>
            </a:r>
          </a:p>
          <a:p>
            <a:pPr lvl="0" defTabSz="685800"/>
            <a:endParaRPr lang="en-US" sz="2000" dirty="0">
              <a:solidFill>
                <a:schemeClr val="bg2">
                  <a:lumMod val="75000"/>
                </a:schemeClr>
              </a:solidFill>
              <a:latin typeface="Arial" panose="020B0604020202020204" pitchFamily="34" charset="0"/>
              <a:cs typeface="Arial" panose="020B0604020202020204" pitchFamily="34" charset="0"/>
            </a:endParaRPr>
          </a:p>
          <a:p>
            <a:pPr marL="174708" lvl="0" indent="-174708" defTabSz="685800">
              <a:buFont typeface="Arial" panose="020B0604020202020204" pitchFamily="34" charset="0"/>
              <a:buChar char="•"/>
            </a:pPr>
            <a:r>
              <a:rPr lang="en-US" sz="2000" b="1" u="sng" dirty="0">
                <a:solidFill>
                  <a:schemeClr val="bg2">
                    <a:lumMod val="75000"/>
                  </a:schemeClr>
                </a:solidFill>
                <a:latin typeface="Arial" panose="020B0604020202020204" pitchFamily="34" charset="0"/>
                <a:cs typeface="Arial" panose="020B0604020202020204" pitchFamily="34" charset="0"/>
              </a:rPr>
              <a:t>Identification</a:t>
            </a:r>
            <a:r>
              <a:rPr lang="en-US" sz="2000" dirty="0">
                <a:solidFill>
                  <a:schemeClr val="bg2">
                    <a:lumMod val="75000"/>
                  </a:schemeClr>
                </a:solidFill>
                <a:latin typeface="Arial" panose="020B0604020202020204" pitchFamily="34" charset="0"/>
                <a:cs typeface="Arial" panose="020B0604020202020204" pitchFamily="34" charset="0"/>
              </a:rPr>
              <a:t>: How we identify people at risk from mental health issues, including understanding common mental health issues; indicators and symptoms of mental health issues (behavioral, emotional, cognitive).</a:t>
            </a:r>
          </a:p>
          <a:p>
            <a:pPr marL="174708" lvl="0" indent="-174708" defTabSz="685800">
              <a:buFont typeface="Arial" panose="020B0604020202020204" pitchFamily="34" charset="0"/>
              <a:buChar char="•"/>
            </a:pPr>
            <a:r>
              <a:rPr lang="en-US" sz="2000" b="1" u="sng" dirty="0">
                <a:solidFill>
                  <a:schemeClr val="bg2">
                    <a:lumMod val="75000"/>
                  </a:schemeClr>
                </a:solidFill>
                <a:latin typeface="Arial" panose="020B0604020202020204" pitchFamily="34" charset="0"/>
                <a:cs typeface="Arial" panose="020B0604020202020204" pitchFamily="34" charset="0"/>
              </a:rPr>
              <a:t>Intervention</a:t>
            </a:r>
            <a:r>
              <a:rPr lang="en-US" sz="2000" dirty="0">
                <a:solidFill>
                  <a:schemeClr val="bg2">
                    <a:lumMod val="75000"/>
                  </a:schemeClr>
                </a:solidFill>
                <a:latin typeface="Arial" panose="020B0604020202020204" pitchFamily="34" charset="0"/>
                <a:cs typeface="Arial" panose="020B0604020202020204" pitchFamily="34" charset="0"/>
              </a:rPr>
              <a:t>: How we take early steps to </a:t>
            </a:r>
            <a:r>
              <a:rPr lang="en-US" sz="2000" dirty="0" smtClean="0">
                <a:solidFill>
                  <a:schemeClr val="bg2">
                    <a:lumMod val="75000"/>
                  </a:schemeClr>
                </a:solidFill>
                <a:latin typeface="Arial" panose="020B0604020202020204" pitchFamily="34" charset="0"/>
                <a:cs typeface="Arial" panose="020B0604020202020204" pitchFamily="34" charset="0"/>
              </a:rPr>
              <a:t>intervene</a:t>
            </a:r>
            <a:r>
              <a:rPr lang="en-US" sz="2000" dirty="0">
                <a:solidFill>
                  <a:schemeClr val="bg2">
                    <a:lumMod val="75000"/>
                  </a:schemeClr>
                </a:solidFill>
                <a:latin typeface="Arial" panose="020B0604020202020204" pitchFamily="34" charset="0"/>
                <a:cs typeface="Arial" panose="020B0604020202020204" pitchFamily="34" charset="0"/>
              </a:rPr>
              <a:t> </a:t>
            </a:r>
            <a:r>
              <a:rPr lang="en-US" sz="2000" dirty="0" smtClean="0">
                <a:solidFill>
                  <a:schemeClr val="bg2">
                    <a:lumMod val="75000"/>
                  </a:schemeClr>
                </a:solidFill>
                <a:latin typeface="Arial" panose="020B0604020202020204" pitchFamily="34" charset="0"/>
                <a:cs typeface="Arial" panose="020B0604020202020204" pitchFamily="34" charset="0"/>
              </a:rPr>
              <a:t>and </a:t>
            </a:r>
            <a:r>
              <a:rPr lang="en-US" sz="2000" dirty="0">
                <a:solidFill>
                  <a:schemeClr val="bg2">
                    <a:lumMod val="75000"/>
                  </a:schemeClr>
                </a:solidFill>
                <a:latin typeface="Arial" panose="020B0604020202020204" pitchFamily="34" charset="0"/>
                <a:cs typeface="Arial" panose="020B0604020202020204" pitchFamily="34" charset="0"/>
              </a:rPr>
              <a:t>help, even though we are NOT doctors or counselors.</a:t>
            </a:r>
          </a:p>
          <a:p>
            <a:pPr marL="174708" lvl="0" indent="-174708" defTabSz="685800">
              <a:buFont typeface="Arial" panose="020B0604020202020204" pitchFamily="34" charset="0"/>
              <a:buChar char="•"/>
            </a:pPr>
            <a:r>
              <a:rPr lang="en-US" sz="2000" b="1" u="sng" dirty="0">
                <a:solidFill>
                  <a:schemeClr val="bg2">
                    <a:lumMod val="75000"/>
                  </a:schemeClr>
                </a:solidFill>
                <a:latin typeface="Arial" panose="020B0604020202020204" pitchFamily="34" charset="0"/>
                <a:cs typeface="Arial" panose="020B0604020202020204" pitchFamily="34" charset="0"/>
              </a:rPr>
              <a:t>Management:</a:t>
            </a:r>
            <a:r>
              <a:rPr lang="en-US" sz="2000" dirty="0">
                <a:solidFill>
                  <a:schemeClr val="bg2">
                    <a:lumMod val="75000"/>
                  </a:schemeClr>
                </a:solidFill>
                <a:latin typeface="Arial" panose="020B0604020202020204" pitchFamily="34" charset="0"/>
                <a:cs typeface="Arial" panose="020B0604020202020204" pitchFamily="34" charset="0"/>
              </a:rPr>
              <a:t> How we effectively manage individuals with mental health issues and ensure they continue to be an integral part of the team.</a:t>
            </a:r>
          </a:p>
          <a:p>
            <a:pPr marL="174708" lvl="0" indent="-174708" defTabSz="685800">
              <a:buFont typeface="Arial" panose="020B0604020202020204" pitchFamily="34" charset="0"/>
              <a:buChar char="•"/>
            </a:pPr>
            <a:r>
              <a:rPr lang="en-US" sz="2000" b="1" u="sng" dirty="0">
                <a:solidFill>
                  <a:schemeClr val="bg2">
                    <a:lumMod val="75000"/>
                  </a:schemeClr>
                </a:solidFill>
                <a:latin typeface="Arial" panose="020B0604020202020204" pitchFamily="34" charset="0"/>
                <a:cs typeface="Arial" panose="020B0604020202020204" pitchFamily="34" charset="0"/>
              </a:rPr>
              <a:t>Adjustments</a:t>
            </a:r>
            <a:r>
              <a:rPr lang="en-US" sz="2000" dirty="0">
                <a:solidFill>
                  <a:schemeClr val="bg2">
                    <a:lumMod val="75000"/>
                  </a:schemeClr>
                </a:solidFill>
                <a:latin typeface="Arial" panose="020B0604020202020204" pitchFamily="34" charset="0"/>
                <a:cs typeface="Arial" panose="020B0604020202020204" pitchFamily="34" charset="0"/>
              </a:rPr>
              <a:t>: Consider how we can make reasonable adjustments to help someone back to better mental or emotional health</a:t>
            </a:r>
            <a:r>
              <a:rPr lang="en-US" sz="2000" dirty="0">
                <a:solidFill>
                  <a:prstClr val="black"/>
                </a:solidFill>
                <a:latin typeface="Arial" panose="020B0604020202020204" pitchFamily="34" charset="0"/>
                <a:cs typeface="Arial" panose="020B0604020202020204" pitchFamily="34" charset="0"/>
              </a:rPr>
              <a:t>.</a:t>
            </a:r>
          </a:p>
          <a:p>
            <a:pPr marL="174708" lvl="0" indent="-174708" defTabSz="685800">
              <a:buFont typeface="Arial" panose="020B0604020202020204" pitchFamily="34" charset="0"/>
              <a:buChar char="•"/>
            </a:pPr>
            <a:endParaRPr lang="en-US" sz="2000" dirty="0">
              <a:solidFill>
                <a:prstClr val="black"/>
              </a:solidFill>
              <a:latin typeface="Arial" panose="020B0604020202020204" pitchFamily="34" charset="0"/>
              <a:cs typeface="Arial" panose="020B0604020202020204" pitchFamily="34" charset="0"/>
            </a:endParaRPr>
          </a:p>
          <a:p>
            <a:pPr lvl="0" defTabSz="685800"/>
            <a:endParaRPr lang="en-US" sz="2000" dirty="0"/>
          </a:p>
        </p:txBody>
      </p:sp>
    </p:spTree>
    <p:extLst>
      <p:ext uri="{BB962C8B-B14F-4D97-AF65-F5344CB8AC3E}">
        <p14:creationId xmlns:p14="http://schemas.microsoft.com/office/powerpoint/2010/main" val="7525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5" y="1012380"/>
            <a:ext cx="4114800" cy="553998"/>
          </a:xfrm>
        </p:spPr>
        <p:txBody>
          <a:bodyPr/>
          <a:lstStyle/>
          <a:p>
            <a:r>
              <a:rPr lang="en-US" dirty="0"/>
              <a:t>Everyone Shares Responsibility </a:t>
            </a:r>
            <a:r>
              <a:rPr lang="en-US" dirty="0" smtClean="0"/>
              <a:t>- </a:t>
            </a:r>
            <a:r>
              <a:rPr lang="en-US" dirty="0"/>
              <a:t>The Organization’s Responsibility</a:t>
            </a:r>
          </a:p>
        </p:txBody>
      </p:sp>
      <p:sp>
        <p:nvSpPr>
          <p:cNvPr id="5" name="Footer Placeholder 4"/>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2019 United HealthCare Services, Inc. All rights reserved.</a:t>
            </a:r>
          </a:p>
        </p:txBody>
      </p:sp>
      <p:sp>
        <p:nvSpPr>
          <p:cNvPr id="3" name="Rectangle 2">
            <a:extLst>
              <a:ext uri="{FF2B5EF4-FFF2-40B4-BE49-F238E27FC236}">
                <a16:creationId xmlns:a16="http://schemas.microsoft.com/office/drawing/2014/main" xmlns="" id="{ECB7A519-A7E9-422A-A331-6686C5E82B87}"/>
              </a:ext>
            </a:extLst>
          </p:cNvPr>
          <p:cNvSpPr/>
          <p:nvPr/>
        </p:nvSpPr>
        <p:spPr>
          <a:xfrm>
            <a:off x="634181" y="2259874"/>
            <a:ext cx="5792744" cy="5324535"/>
          </a:xfrm>
          <a:prstGeom prst="rect">
            <a:avLst/>
          </a:prstGeom>
        </p:spPr>
        <p:txBody>
          <a:bodyPr wrap="square">
            <a:spAutoFit/>
          </a:bodyPr>
          <a:lstStyle/>
          <a:p>
            <a:pPr lvl="0" defTabSz="685800"/>
            <a:r>
              <a:rPr lang="en-US" sz="2000" dirty="0">
                <a:solidFill>
                  <a:schemeClr val="bg2">
                    <a:lumMod val="75000"/>
                  </a:schemeClr>
                </a:solidFill>
              </a:rPr>
              <a:t>The </a:t>
            </a:r>
            <a:r>
              <a:rPr lang="en-US" sz="2000" dirty="0" smtClean="0">
                <a:solidFill>
                  <a:schemeClr val="bg2">
                    <a:lumMod val="75000"/>
                  </a:schemeClr>
                </a:solidFill>
              </a:rPr>
              <a:t>organization </a:t>
            </a:r>
            <a:r>
              <a:rPr lang="en-US" sz="2000" dirty="0">
                <a:solidFill>
                  <a:schemeClr val="bg2">
                    <a:lumMod val="75000"/>
                  </a:schemeClr>
                </a:solidFill>
              </a:rPr>
              <a:t>needs to:</a:t>
            </a:r>
          </a:p>
          <a:p>
            <a:pPr lvl="0" defTabSz="685800"/>
            <a:endParaRPr lang="en-US" sz="2000" dirty="0">
              <a:solidFill>
                <a:schemeClr val="bg2">
                  <a:lumMod val="75000"/>
                </a:schemeClr>
              </a:solidFill>
            </a:endParaRPr>
          </a:p>
          <a:p>
            <a:pPr marL="342900" lvl="0" indent="-342900" defTabSz="685800">
              <a:buFont typeface="Arial" panose="020B0604020202020204" pitchFamily="34" charset="0"/>
              <a:buChar char="•"/>
            </a:pPr>
            <a:r>
              <a:rPr lang="en-US" sz="2000" dirty="0">
                <a:solidFill>
                  <a:schemeClr val="bg2">
                    <a:lumMod val="75000"/>
                  </a:schemeClr>
                </a:solidFill>
              </a:rPr>
              <a:t>Balance employee’s right to privacy and confidentiality with organization’s duty and responsibility to maintain a </a:t>
            </a:r>
            <a:r>
              <a:rPr lang="en-US" sz="2000" b="1" dirty="0">
                <a:solidFill>
                  <a:schemeClr val="bg2">
                    <a:lumMod val="75000"/>
                  </a:schemeClr>
                </a:solidFill>
              </a:rPr>
              <a:t>safe</a:t>
            </a:r>
            <a:r>
              <a:rPr lang="en-US" sz="2000" dirty="0">
                <a:solidFill>
                  <a:schemeClr val="bg2">
                    <a:lumMod val="75000"/>
                  </a:schemeClr>
                </a:solidFill>
              </a:rPr>
              <a:t>, </a:t>
            </a:r>
            <a:r>
              <a:rPr lang="en-US" sz="2000" b="1" dirty="0" smtClean="0">
                <a:solidFill>
                  <a:schemeClr val="bg2">
                    <a:lumMod val="75000"/>
                  </a:schemeClr>
                </a:solidFill>
              </a:rPr>
              <a:t>healthy, </a:t>
            </a:r>
            <a:r>
              <a:rPr lang="en-US" sz="2000" dirty="0">
                <a:solidFill>
                  <a:schemeClr val="bg2">
                    <a:lumMod val="75000"/>
                  </a:schemeClr>
                </a:solidFill>
              </a:rPr>
              <a:t>and</a:t>
            </a:r>
            <a:r>
              <a:rPr lang="en-US" sz="2000" b="1" dirty="0">
                <a:solidFill>
                  <a:schemeClr val="bg2">
                    <a:lumMod val="75000"/>
                  </a:schemeClr>
                </a:solidFill>
              </a:rPr>
              <a:t> productive</a:t>
            </a:r>
            <a:r>
              <a:rPr lang="en-US" sz="2000" dirty="0">
                <a:solidFill>
                  <a:schemeClr val="bg2">
                    <a:lumMod val="75000"/>
                  </a:schemeClr>
                </a:solidFill>
              </a:rPr>
              <a:t> workplace.</a:t>
            </a:r>
            <a:br>
              <a:rPr lang="en-US" sz="2000" dirty="0">
                <a:solidFill>
                  <a:schemeClr val="bg2">
                    <a:lumMod val="75000"/>
                  </a:schemeClr>
                </a:solidFill>
              </a:rPr>
            </a:br>
            <a:endParaRPr lang="en-US" sz="2000" dirty="0">
              <a:solidFill>
                <a:schemeClr val="bg2">
                  <a:lumMod val="75000"/>
                </a:schemeClr>
              </a:solidFill>
            </a:endParaRPr>
          </a:p>
          <a:p>
            <a:pPr marL="342900" lvl="0" indent="-342900" defTabSz="685800">
              <a:buFont typeface="Arial" panose="020B0604020202020204" pitchFamily="34" charset="0"/>
              <a:buChar char="•"/>
            </a:pPr>
            <a:r>
              <a:rPr lang="en-US" sz="2000" dirty="0">
                <a:solidFill>
                  <a:schemeClr val="bg2">
                    <a:lumMod val="75000"/>
                  </a:schemeClr>
                </a:solidFill>
              </a:rPr>
              <a:t>Balance organization’s commitment to assist employees with mental health concerns through appropriate assistance programs, with concerns about performance, productivity and impact on team.</a:t>
            </a:r>
          </a:p>
          <a:p>
            <a:pPr marL="342900" lvl="0" indent="-342900" defTabSz="685800">
              <a:buFont typeface="Arial" panose="020B0604020202020204" pitchFamily="34" charset="0"/>
              <a:buChar char="•"/>
            </a:pPr>
            <a:endParaRPr lang="en-US" sz="2000" dirty="0">
              <a:solidFill>
                <a:schemeClr val="bg2">
                  <a:lumMod val="75000"/>
                </a:schemeClr>
              </a:solidFill>
            </a:endParaRPr>
          </a:p>
          <a:p>
            <a:pPr marL="342900" lvl="0" indent="-342900" defTabSz="685800">
              <a:buFont typeface="Arial" panose="020B0604020202020204" pitchFamily="34" charset="0"/>
              <a:buChar char="•"/>
            </a:pPr>
            <a:r>
              <a:rPr lang="en-US" sz="2000" dirty="0">
                <a:solidFill>
                  <a:schemeClr val="bg2">
                    <a:lumMod val="75000"/>
                  </a:schemeClr>
                </a:solidFill>
              </a:rPr>
              <a:t>Your organization may have policies that cover mental heath, as well as physical health.  Be sure to speak with your H/Benefits Partners to ensure you are well aware of these policies.</a:t>
            </a:r>
          </a:p>
        </p:txBody>
      </p:sp>
    </p:spTree>
    <p:extLst>
      <p:ext uri="{BB962C8B-B14F-4D97-AF65-F5344CB8AC3E}">
        <p14:creationId xmlns:p14="http://schemas.microsoft.com/office/powerpoint/2010/main" val="32871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51065B-3562-4322-86A9-ECE32F52E719}"/>
              </a:ext>
            </a:extLst>
          </p:cNvPr>
          <p:cNvSpPr>
            <a:spLocks noGrp="1"/>
          </p:cNvSpPr>
          <p:nvPr>
            <p:ph type="title"/>
          </p:nvPr>
        </p:nvSpPr>
        <p:spPr>
          <a:xfrm>
            <a:off x="752475" y="1106129"/>
            <a:ext cx="4114800" cy="368710"/>
          </a:xfrm>
        </p:spPr>
        <p:txBody>
          <a:bodyPr/>
          <a:lstStyle/>
          <a:p>
            <a:r>
              <a:rPr lang="en-US" dirty="0"/>
              <a:t>How Manager’s Can Help</a:t>
            </a:r>
          </a:p>
        </p:txBody>
      </p:sp>
      <p:sp>
        <p:nvSpPr>
          <p:cNvPr id="3" name="Footer Placeholder 2">
            <a:extLst>
              <a:ext uri="{FF2B5EF4-FFF2-40B4-BE49-F238E27FC236}">
                <a16:creationId xmlns:a16="http://schemas.microsoft.com/office/drawing/2014/main" xmlns="" id="{4B6E7C55-5965-440F-A17F-521FE8BA41D3}"/>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4" name="Rectangle 3">
            <a:extLst>
              <a:ext uri="{FF2B5EF4-FFF2-40B4-BE49-F238E27FC236}">
                <a16:creationId xmlns:a16="http://schemas.microsoft.com/office/drawing/2014/main" xmlns="" id="{380D73F0-7A3F-42E3-BC34-2B2D01BFC2C4}"/>
              </a:ext>
            </a:extLst>
          </p:cNvPr>
          <p:cNvSpPr/>
          <p:nvPr/>
        </p:nvSpPr>
        <p:spPr>
          <a:xfrm>
            <a:off x="752475" y="2129246"/>
            <a:ext cx="6122887" cy="5047536"/>
          </a:xfrm>
          <a:prstGeom prst="rect">
            <a:avLst/>
          </a:prstGeom>
        </p:spPr>
        <p:txBody>
          <a:bodyPr wrap="square">
            <a:spAutoFit/>
          </a:bodyPr>
          <a:lstStyle/>
          <a:p>
            <a:r>
              <a:rPr lang="en-US" sz="2000" dirty="0">
                <a:solidFill>
                  <a:schemeClr val="bg2">
                    <a:lumMod val="75000"/>
                  </a:schemeClr>
                </a:solidFill>
              </a:rPr>
              <a:t>You can’t underestimate the importance of getting to know your employee, not just as a worker but in a more holistic way. When you establish a good relationship with them, they will be more comfortable sharing concerns and issues with you. It will also help you notice patterns of behavior that may be indicating a mental health issue.</a:t>
            </a:r>
          </a:p>
          <a:p>
            <a:endParaRPr lang="en-US" sz="2000" dirty="0">
              <a:solidFill>
                <a:schemeClr val="bg2">
                  <a:lumMod val="75000"/>
                </a:schemeClr>
              </a:solidFill>
            </a:endParaRPr>
          </a:p>
          <a:p>
            <a:pPr marL="285750" indent="-285750">
              <a:lnSpc>
                <a:spcPct val="100000"/>
              </a:lnSpc>
              <a:buClr>
                <a:schemeClr val="bg2">
                  <a:lumMod val="75000"/>
                </a:schemeClr>
              </a:buClr>
              <a:buFont typeface="Arial" panose="020B0604020202020204" pitchFamily="34" charset="0"/>
              <a:buChar char="•"/>
            </a:pPr>
            <a:r>
              <a:rPr lang="en-US" sz="2000" dirty="0">
                <a:solidFill>
                  <a:schemeClr val="bg2">
                    <a:lumMod val="75000"/>
                  </a:schemeClr>
                </a:solidFill>
              </a:rPr>
              <a:t>Know your employees in order to be able to identify changes in behavior</a:t>
            </a:r>
          </a:p>
          <a:p>
            <a:pPr marL="285750" indent="-285750">
              <a:lnSpc>
                <a:spcPct val="100000"/>
              </a:lnSpc>
              <a:buClr>
                <a:schemeClr val="bg2">
                  <a:lumMod val="75000"/>
                </a:schemeClr>
              </a:buClr>
              <a:buFont typeface="Arial" panose="020B0604020202020204" pitchFamily="34" charset="0"/>
              <a:buChar char="•"/>
            </a:pPr>
            <a:r>
              <a:rPr lang="en-US" sz="2000" dirty="0">
                <a:solidFill>
                  <a:schemeClr val="bg2">
                    <a:lumMod val="75000"/>
                  </a:schemeClr>
                </a:solidFill>
              </a:rPr>
              <a:t>Observe and document any changes</a:t>
            </a:r>
          </a:p>
          <a:p>
            <a:pPr marL="285750" indent="-285750">
              <a:lnSpc>
                <a:spcPct val="100000"/>
              </a:lnSpc>
              <a:buClr>
                <a:schemeClr val="bg2">
                  <a:lumMod val="75000"/>
                </a:schemeClr>
              </a:buClr>
              <a:buFont typeface="Arial" panose="020B0604020202020204" pitchFamily="34" charset="0"/>
              <a:buChar char="•"/>
            </a:pPr>
            <a:r>
              <a:rPr lang="en-US" sz="2000" dirty="0">
                <a:solidFill>
                  <a:schemeClr val="bg2">
                    <a:lumMod val="75000"/>
                  </a:schemeClr>
                </a:solidFill>
              </a:rPr>
              <a:t>Approach employee and discuss observations</a:t>
            </a:r>
          </a:p>
          <a:p>
            <a:pPr marL="285750" indent="-285750">
              <a:lnSpc>
                <a:spcPct val="100000"/>
              </a:lnSpc>
              <a:buClr>
                <a:schemeClr val="bg2">
                  <a:lumMod val="75000"/>
                </a:schemeClr>
              </a:buClr>
              <a:buFont typeface="Arial" panose="020B0604020202020204" pitchFamily="34" charset="0"/>
              <a:buChar char="•"/>
            </a:pPr>
            <a:r>
              <a:rPr lang="en-US" sz="2000" dirty="0">
                <a:solidFill>
                  <a:schemeClr val="bg2">
                    <a:lumMod val="75000"/>
                  </a:schemeClr>
                </a:solidFill>
              </a:rPr>
              <a:t>Offer support, information and resources</a:t>
            </a:r>
          </a:p>
          <a:p>
            <a:pPr marL="285750" indent="-285750">
              <a:lnSpc>
                <a:spcPct val="100000"/>
              </a:lnSpc>
              <a:buClr>
                <a:schemeClr val="bg2">
                  <a:lumMod val="75000"/>
                </a:schemeClr>
              </a:buClr>
              <a:buFont typeface="Arial" panose="020B0604020202020204" pitchFamily="34" charset="0"/>
              <a:buChar char="•"/>
            </a:pPr>
            <a:r>
              <a:rPr lang="en-US" sz="2000" dirty="0">
                <a:solidFill>
                  <a:schemeClr val="bg2">
                    <a:lumMod val="75000"/>
                  </a:schemeClr>
                </a:solidFill>
              </a:rPr>
              <a:t>Encourage employee to seek help</a:t>
            </a:r>
          </a:p>
          <a:p>
            <a:endParaRPr lang="en-US" dirty="0"/>
          </a:p>
          <a:p>
            <a:endParaRPr lang="en-US" dirty="0"/>
          </a:p>
        </p:txBody>
      </p:sp>
    </p:spTree>
    <p:extLst>
      <p:ext uri="{BB962C8B-B14F-4D97-AF65-F5344CB8AC3E}">
        <p14:creationId xmlns:p14="http://schemas.microsoft.com/office/powerpoint/2010/main" val="1736343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2019 United HealthCare Services, Inc. All rights reserved.</a:t>
            </a:r>
          </a:p>
        </p:txBody>
      </p:sp>
      <p:sp>
        <p:nvSpPr>
          <p:cNvPr id="4" name="Title 3">
            <a:extLst>
              <a:ext uri="{FF2B5EF4-FFF2-40B4-BE49-F238E27FC236}">
                <a16:creationId xmlns:a16="http://schemas.microsoft.com/office/drawing/2014/main" xmlns="" id="{2FEA0015-8BC4-48BC-B094-627F149785EF}"/>
              </a:ext>
            </a:extLst>
          </p:cNvPr>
          <p:cNvSpPr>
            <a:spLocks noGrp="1"/>
          </p:cNvSpPr>
          <p:nvPr>
            <p:ph type="title"/>
          </p:nvPr>
        </p:nvSpPr>
        <p:spPr>
          <a:xfrm>
            <a:off x="752475" y="1120876"/>
            <a:ext cx="4114800" cy="339213"/>
          </a:xfrm>
        </p:spPr>
        <p:txBody>
          <a:bodyPr/>
          <a:lstStyle/>
          <a:p>
            <a:r>
              <a:rPr lang="en-US" dirty="0"/>
              <a:t>A Model of Effective Intervention</a:t>
            </a:r>
          </a:p>
        </p:txBody>
      </p:sp>
      <p:pic>
        <p:nvPicPr>
          <p:cNvPr id="5" name="Picture 4">
            <a:extLst>
              <a:ext uri="{FF2B5EF4-FFF2-40B4-BE49-F238E27FC236}">
                <a16:creationId xmlns:a16="http://schemas.microsoft.com/office/drawing/2014/main" xmlns="" id="{F554707A-AB0E-42F2-8ADB-409D3CC27CF1}"/>
              </a:ext>
            </a:extLst>
          </p:cNvPr>
          <p:cNvPicPr>
            <a:picLocks noChangeAspect="1"/>
          </p:cNvPicPr>
          <p:nvPr/>
        </p:nvPicPr>
        <p:blipFill>
          <a:blip r:embed="rId3"/>
          <a:stretch>
            <a:fillRect/>
          </a:stretch>
        </p:blipFill>
        <p:spPr>
          <a:xfrm>
            <a:off x="-163229" y="1985555"/>
            <a:ext cx="8098858" cy="5826034"/>
          </a:xfrm>
          <a:prstGeom prst="rect">
            <a:avLst/>
          </a:prstGeom>
        </p:spPr>
      </p:pic>
    </p:spTree>
    <p:extLst>
      <p:ext uri="{BB962C8B-B14F-4D97-AF65-F5344CB8AC3E}">
        <p14:creationId xmlns:p14="http://schemas.microsoft.com/office/powerpoint/2010/main" val="3821095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2019 United HealthCare Services, Inc. All rights reserved.</a:t>
            </a:r>
          </a:p>
        </p:txBody>
      </p:sp>
      <p:sp>
        <p:nvSpPr>
          <p:cNvPr id="4" name="Title 3">
            <a:extLst>
              <a:ext uri="{FF2B5EF4-FFF2-40B4-BE49-F238E27FC236}">
                <a16:creationId xmlns:a16="http://schemas.microsoft.com/office/drawing/2014/main" xmlns="" id="{BFD658A7-995C-4C7B-B6E0-56B4A484C743}"/>
              </a:ext>
            </a:extLst>
          </p:cNvPr>
          <p:cNvSpPr>
            <a:spLocks noGrp="1"/>
          </p:cNvSpPr>
          <p:nvPr>
            <p:ph type="title"/>
          </p:nvPr>
        </p:nvSpPr>
        <p:spPr>
          <a:xfrm>
            <a:off x="752475" y="1150374"/>
            <a:ext cx="4114800" cy="398207"/>
          </a:xfrm>
        </p:spPr>
        <p:txBody>
          <a:bodyPr/>
          <a:lstStyle/>
          <a:p>
            <a:r>
              <a:rPr lang="en-US" dirty="0"/>
              <a:t>Step 1 :  Prevention</a:t>
            </a:r>
          </a:p>
        </p:txBody>
      </p:sp>
      <p:sp>
        <p:nvSpPr>
          <p:cNvPr id="5" name="Rectangle 4">
            <a:extLst>
              <a:ext uri="{FF2B5EF4-FFF2-40B4-BE49-F238E27FC236}">
                <a16:creationId xmlns:a16="http://schemas.microsoft.com/office/drawing/2014/main" xmlns="" id="{03B35F2F-EC8B-43BE-819F-3B967D1785AB}"/>
              </a:ext>
            </a:extLst>
          </p:cNvPr>
          <p:cNvSpPr/>
          <p:nvPr/>
        </p:nvSpPr>
        <p:spPr>
          <a:xfrm>
            <a:off x="634181" y="2116183"/>
            <a:ext cx="6296707" cy="7319953"/>
          </a:xfrm>
          <a:prstGeom prst="rect">
            <a:avLst/>
          </a:prstGeom>
        </p:spPr>
        <p:txBody>
          <a:bodyPr wrap="square">
            <a:spAutoFit/>
          </a:bodyPr>
          <a:lstStyle/>
          <a:p>
            <a:pPr marL="0" marR="0" lvl="0" indent="0" defTabSz="685800" eaLnBrk="1" fontAlgn="auto" latinLnBrk="0" hangingPunct="1">
              <a:lnSpc>
                <a:spcPct val="95000"/>
              </a:lnSpc>
              <a:spcBef>
                <a:spcPts val="600"/>
              </a:spcBef>
              <a:spcAft>
                <a:spcPts val="450"/>
              </a:spcAft>
              <a:buClrTx/>
              <a:buSzTx/>
              <a:buFontTx/>
              <a:buNone/>
              <a:tabLst/>
              <a:defRPr/>
            </a:pPr>
            <a:r>
              <a:rPr kumimoji="0" lang="en-US" sz="2000" b="0" i="0" u="none" strike="noStrike" kern="0" cap="none" spc="0" normalizeH="0" baseline="0" noProof="0" dirty="0">
                <a:ln>
                  <a:noFill/>
                </a:ln>
                <a:solidFill>
                  <a:schemeClr val="bg2">
                    <a:lumMod val="75000"/>
                  </a:schemeClr>
                </a:solidFill>
                <a:effectLst/>
                <a:uLnTx/>
                <a:uFillTx/>
              </a:rPr>
              <a:t>How </a:t>
            </a:r>
            <a:r>
              <a:rPr kumimoji="0" lang="en-US" sz="2000" b="0" i="0" u="none" strike="noStrike" kern="0" cap="none" spc="0" normalizeH="0" baseline="0" noProof="0" dirty="0" smtClean="0">
                <a:ln>
                  <a:noFill/>
                </a:ln>
                <a:solidFill>
                  <a:schemeClr val="bg2">
                    <a:lumMod val="75000"/>
                  </a:schemeClr>
                </a:solidFill>
                <a:effectLst/>
                <a:uLnTx/>
                <a:uFillTx/>
              </a:rPr>
              <a:t>managers </a:t>
            </a:r>
            <a:r>
              <a:rPr kumimoji="0" lang="en-US" sz="2000" b="0" i="0" u="none" strike="noStrike" kern="0" cap="none" spc="0" normalizeH="0" baseline="0" noProof="0" dirty="0">
                <a:ln>
                  <a:noFill/>
                </a:ln>
                <a:solidFill>
                  <a:schemeClr val="bg2">
                    <a:lumMod val="75000"/>
                  </a:schemeClr>
                </a:solidFill>
                <a:effectLst/>
                <a:uLnTx/>
                <a:uFillTx/>
              </a:rPr>
              <a:t>can help </a:t>
            </a:r>
            <a:r>
              <a:rPr kumimoji="0" lang="en-US" sz="2000" b="0" i="0" u="none" strike="noStrike" kern="0" cap="none" spc="0" normalizeH="0" baseline="0" noProof="0" dirty="0" smtClean="0">
                <a:ln>
                  <a:noFill/>
                </a:ln>
                <a:solidFill>
                  <a:schemeClr val="bg2">
                    <a:lumMod val="75000"/>
                  </a:schemeClr>
                </a:solidFill>
                <a:effectLst/>
                <a:uLnTx/>
                <a:uFillTx/>
              </a:rPr>
              <a:t>employees</a:t>
            </a:r>
            <a:r>
              <a:rPr kumimoji="0" lang="en-US" sz="2000" b="0" i="0" u="none" strike="noStrike" kern="0" cap="none" spc="0" normalizeH="0" baseline="0" noProof="0" dirty="0">
                <a:ln>
                  <a:noFill/>
                </a:ln>
                <a:solidFill>
                  <a:schemeClr val="bg2">
                    <a:lumMod val="75000"/>
                  </a:schemeClr>
                </a:solidFill>
                <a:effectLst/>
                <a:uLnTx/>
                <a:uFillTx/>
              </a:rPr>
              <a:t>:</a:t>
            </a:r>
          </a:p>
          <a:p>
            <a:pPr marL="171450" marR="0" lvl="0" indent="-1714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Spend time identifying individual needs and </a:t>
            </a:r>
            <a:r>
              <a:rPr kumimoji="0" lang="en-US" sz="2000" b="0" i="0" u="none" strike="noStrike" kern="0" cap="none" spc="0" normalizeH="0" baseline="0" noProof="0" dirty="0" smtClean="0">
                <a:ln>
                  <a:noFill/>
                </a:ln>
                <a:solidFill>
                  <a:schemeClr val="bg2">
                    <a:lumMod val="75000"/>
                  </a:schemeClr>
                </a:solidFill>
                <a:effectLst/>
                <a:uLnTx/>
                <a:uFillTx/>
              </a:rPr>
              <a:t>motivators</a:t>
            </a:r>
            <a:endParaRPr kumimoji="0" lang="en-US" sz="2000" b="0" i="0" u="none" strike="noStrike" kern="0" cap="none" spc="0" normalizeH="0" baseline="0" noProof="0" dirty="0">
              <a:ln>
                <a:noFill/>
              </a:ln>
              <a:solidFill>
                <a:schemeClr val="bg2">
                  <a:lumMod val="75000"/>
                </a:schemeClr>
              </a:solidFill>
              <a:effectLst/>
              <a:uLnTx/>
              <a:uFillTx/>
            </a:endParaRPr>
          </a:p>
          <a:p>
            <a:pPr marL="171450" marR="0" lvl="0" indent="-1714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Structure work so that there are tasks that motivate them positively. Use their unique strengths to build self confidence and increase self-esteem</a:t>
            </a:r>
          </a:p>
          <a:p>
            <a:pPr marL="171450" marR="0" lvl="0" indent="-1714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Provide regular specific feedback on work performance, do not be afraid to give gentle developmental feedback. Remember to give plenty of positive feedback and praise</a:t>
            </a:r>
            <a:endParaRPr kumimoji="0" lang="en-GB" sz="2000" b="0" i="0" u="none" strike="noStrike" kern="0" cap="none" spc="0" normalizeH="0" baseline="0" noProof="0" dirty="0">
              <a:ln>
                <a:noFill/>
              </a:ln>
              <a:solidFill>
                <a:schemeClr val="bg2">
                  <a:lumMod val="75000"/>
                </a:schemeClr>
              </a:solidFill>
              <a:effectLst/>
              <a:uLnTx/>
              <a:uFillTx/>
            </a:endParaRPr>
          </a:p>
          <a:p>
            <a:pPr marL="171450" marR="0" lvl="0" indent="-1714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Identify and manage small problems to avoid them becoming larger problems or crises.</a:t>
            </a:r>
          </a:p>
          <a:p>
            <a:pPr marL="171450" marR="0" lvl="0" indent="-1714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Create reasonable expectations and work assignments/schedules</a:t>
            </a:r>
          </a:p>
          <a:p>
            <a:pPr marL="171450" marR="0" lvl="0" indent="-1714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Encourage employees to take breaks and de-stress</a:t>
            </a:r>
          </a:p>
          <a:p>
            <a:pPr marL="171450" marR="0" lvl="0" indent="-1714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Be available</a:t>
            </a:r>
          </a:p>
          <a:p>
            <a:pPr marL="171450" lvl="0" indent="-171450" defTabSz="685800">
              <a:spcBef>
                <a:spcPts val="600"/>
              </a:spcBef>
              <a:spcAft>
                <a:spcPts val="450"/>
              </a:spcAft>
              <a:buClr>
                <a:schemeClr val="bg2">
                  <a:lumMod val="75000"/>
                </a:schemeClr>
              </a:buClr>
              <a:buFont typeface="Arial" panose="020B0604020202020204" pitchFamily="34" charset="0"/>
              <a:buChar char="•"/>
              <a:defRPr/>
            </a:pPr>
            <a:r>
              <a:rPr kumimoji="0" lang="en-US" sz="2000" b="0" i="0" u="none" strike="noStrike" kern="0" cap="none" spc="0" normalizeH="0" baseline="0" noProof="0" dirty="0">
                <a:ln>
                  <a:noFill/>
                </a:ln>
                <a:solidFill>
                  <a:schemeClr val="bg2">
                    <a:lumMod val="75000"/>
                  </a:schemeClr>
                </a:solidFill>
                <a:effectLst/>
                <a:uLnTx/>
                <a:uFillTx/>
              </a:rPr>
              <a:t>Be a role model of good mental health</a:t>
            </a:r>
            <a:r>
              <a:rPr lang="en-US" sz="2000" b="1" dirty="0">
                <a:solidFill>
                  <a:schemeClr val="bg2">
                    <a:lumMod val="75000"/>
                  </a:schemeClr>
                </a:solidFill>
                <a:latin typeface="Arial" panose="020B0604020202020204" pitchFamily="34" charset="0"/>
                <a:cs typeface="Arial" panose="020B0604020202020204" pitchFamily="34" charset="0"/>
              </a:rPr>
              <a:t> </a:t>
            </a:r>
          </a:p>
          <a:p>
            <a:pPr marR="0" lvl="0" defTabSz="685800" eaLnBrk="1" fontAlgn="auto" latinLnBrk="0" hangingPunct="1">
              <a:spcBef>
                <a:spcPts val="600"/>
              </a:spcBef>
              <a:spcAft>
                <a:spcPts val="450"/>
              </a:spcAft>
              <a:buClr>
                <a:srgbClr val="F2AA00"/>
              </a:buClr>
              <a:buSzTx/>
              <a:tabLst/>
              <a:defRPr/>
            </a:pPr>
            <a:endParaRPr kumimoji="0" lang="en-US" sz="2000" b="0" i="0" u="none" strike="noStrike" kern="0" cap="none" spc="0" normalizeH="0" baseline="0" noProof="0" dirty="0">
              <a:ln>
                <a:noFill/>
              </a:ln>
              <a:solidFill>
                <a:srgbClr val="55565A"/>
              </a:solidFill>
              <a:effectLst/>
              <a:uLnTx/>
              <a:uFillTx/>
            </a:endParaRPr>
          </a:p>
          <a:p>
            <a:pPr marL="171450" marR="0" lvl="0" indent="-1714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kumimoji="0" lang="en-US" sz="2000" b="0" i="0" u="none" strike="noStrike" kern="0" cap="none" spc="0" normalizeH="0" baseline="0" noProof="0" dirty="0">
              <a:ln>
                <a:noFill/>
              </a:ln>
              <a:solidFill>
                <a:srgbClr val="55565A"/>
              </a:solidFill>
              <a:effectLst/>
              <a:uLnTx/>
              <a:uFillTx/>
            </a:endParaRPr>
          </a:p>
        </p:txBody>
      </p:sp>
    </p:spTree>
    <p:extLst>
      <p:ext uri="{BB962C8B-B14F-4D97-AF65-F5344CB8AC3E}">
        <p14:creationId xmlns:p14="http://schemas.microsoft.com/office/powerpoint/2010/main" val="3423531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1D7FC1-71FF-4CBE-B602-0CD7D21511EF}"/>
              </a:ext>
            </a:extLst>
          </p:cNvPr>
          <p:cNvSpPr>
            <a:spLocks noGrp="1"/>
          </p:cNvSpPr>
          <p:nvPr>
            <p:ph type="title"/>
          </p:nvPr>
        </p:nvSpPr>
        <p:spPr>
          <a:xfrm>
            <a:off x="752475" y="1135626"/>
            <a:ext cx="4114800" cy="324464"/>
          </a:xfrm>
        </p:spPr>
        <p:txBody>
          <a:bodyPr/>
          <a:lstStyle/>
          <a:p>
            <a:r>
              <a:rPr lang="en-US" dirty="0"/>
              <a:t>Prevention</a:t>
            </a:r>
          </a:p>
        </p:txBody>
      </p:sp>
      <p:sp>
        <p:nvSpPr>
          <p:cNvPr id="4" name="Footer Placeholder 3">
            <a:extLst>
              <a:ext uri="{FF2B5EF4-FFF2-40B4-BE49-F238E27FC236}">
                <a16:creationId xmlns:a16="http://schemas.microsoft.com/office/drawing/2014/main" xmlns="" id="{08E94376-8E59-4EB0-A138-D9C9B0369043}"/>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5" name="Rectangle 4">
            <a:extLst>
              <a:ext uri="{FF2B5EF4-FFF2-40B4-BE49-F238E27FC236}">
                <a16:creationId xmlns:a16="http://schemas.microsoft.com/office/drawing/2014/main" xmlns="" id="{6CA97257-0B46-4B91-B256-82142F0248C9}"/>
              </a:ext>
            </a:extLst>
          </p:cNvPr>
          <p:cNvSpPr/>
          <p:nvPr/>
        </p:nvSpPr>
        <p:spPr>
          <a:xfrm>
            <a:off x="619432" y="2240280"/>
            <a:ext cx="6205439" cy="4750018"/>
          </a:xfrm>
          <a:prstGeom prst="rect">
            <a:avLst/>
          </a:prstGeom>
        </p:spPr>
        <p:txBody>
          <a:bodyPr wrap="square">
            <a:spAutoFit/>
          </a:bodyPr>
          <a:lstStyle/>
          <a:p>
            <a:pPr marL="171450" lvl="0" indent="-171450" defTabSz="685800">
              <a:lnSpc>
                <a:spcPct val="95000"/>
              </a:lnSpc>
              <a:spcBef>
                <a:spcPts val="600"/>
              </a:spcBef>
              <a:spcAft>
                <a:spcPts val="450"/>
              </a:spcAft>
              <a:buClr>
                <a:schemeClr val="bg2">
                  <a:lumMod val="75000"/>
                </a:schemeClr>
              </a:buClr>
              <a:buFont typeface="Arial" panose="020B0604020202020204" pitchFamily="34" charset="0"/>
              <a:buChar char="•"/>
              <a:defRPr/>
            </a:pPr>
            <a:r>
              <a:rPr lang="en-US" sz="2000" b="1" dirty="0">
                <a:solidFill>
                  <a:schemeClr val="bg2">
                    <a:lumMod val="75000"/>
                  </a:schemeClr>
                </a:solidFill>
                <a:latin typeface="Arial" panose="020B0604020202020204" pitchFamily="34" charset="0"/>
                <a:cs typeface="Arial" panose="020B0604020202020204" pitchFamily="34" charset="0"/>
              </a:rPr>
              <a:t>Prevention - </a:t>
            </a:r>
            <a:r>
              <a:rPr lang="en-US" sz="2000" dirty="0">
                <a:solidFill>
                  <a:schemeClr val="bg2">
                    <a:lumMod val="75000"/>
                  </a:schemeClr>
                </a:solidFill>
                <a:latin typeface="Arial" panose="020B0604020202020204" pitchFamily="34" charset="0"/>
                <a:cs typeface="Arial" panose="020B0604020202020204" pitchFamily="34" charset="0"/>
              </a:rPr>
              <a:t> relies on the type of relationship that you establish with members in your team and the team culture. Some research shows that high psychological safety is an inoculator for stress and helps build their resilience</a:t>
            </a:r>
            <a:r>
              <a:rPr lang="en-US" sz="1100" dirty="0">
                <a:solidFill>
                  <a:schemeClr val="bg2">
                    <a:lumMod val="75000"/>
                  </a:schemeClr>
                </a:solidFill>
                <a:latin typeface="Arial" panose="020B0604020202020204" pitchFamily="34" charset="0"/>
                <a:cs typeface="Arial" panose="020B0604020202020204" pitchFamily="34" charset="0"/>
              </a:rPr>
              <a:t>. </a:t>
            </a:r>
            <a:r>
              <a:rPr lang="en-US" sz="2000" dirty="0">
                <a:solidFill>
                  <a:schemeClr val="bg2">
                    <a:lumMod val="75000"/>
                  </a:schemeClr>
                </a:solidFill>
                <a:latin typeface="Arial" panose="020B0604020202020204" pitchFamily="34" charset="0"/>
                <a:cs typeface="Arial" panose="020B0604020202020204" pitchFamily="34" charset="0"/>
              </a:rPr>
              <a:t>(</a:t>
            </a:r>
            <a:r>
              <a:rPr lang="en-US" sz="2000" dirty="0">
                <a:solidFill>
                  <a:schemeClr val="bg2">
                    <a:lumMod val="75000"/>
                  </a:schemeClr>
                </a:solidFill>
              </a:rPr>
              <a:t>Dollard, M. F., &amp; Bakker, A. B. (2010). Psychosocial safety climate as a precursor to conducive work environments, psychological health problems, and employee engagement. </a:t>
            </a:r>
            <a:r>
              <a:rPr lang="en-US" sz="2000" i="1" dirty="0">
                <a:solidFill>
                  <a:schemeClr val="bg2">
                    <a:lumMod val="75000"/>
                  </a:schemeClr>
                </a:solidFill>
              </a:rPr>
              <a:t>Journal of Occupational and Organizational Psychology</a:t>
            </a:r>
            <a:r>
              <a:rPr lang="en-US" sz="2000" dirty="0">
                <a:solidFill>
                  <a:schemeClr val="bg2">
                    <a:lumMod val="75000"/>
                  </a:schemeClr>
                </a:solidFill>
              </a:rPr>
              <a:t>, </a:t>
            </a:r>
            <a:r>
              <a:rPr lang="en-US" sz="2000" i="1" dirty="0">
                <a:solidFill>
                  <a:schemeClr val="bg2">
                    <a:lumMod val="75000"/>
                  </a:schemeClr>
                </a:solidFill>
              </a:rPr>
              <a:t>83</a:t>
            </a:r>
            <a:r>
              <a:rPr lang="en-US" sz="2000" dirty="0">
                <a:solidFill>
                  <a:schemeClr val="bg2">
                    <a:lumMod val="75000"/>
                  </a:schemeClr>
                </a:solidFill>
              </a:rPr>
              <a:t>(3), 579-599.)</a:t>
            </a:r>
          </a:p>
          <a:p>
            <a:pPr marL="171450" lvl="0" indent="-171450" defTabSz="685800">
              <a:lnSpc>
                <a:spcPct val="95000"/>
              </a:lnSpc>
              <a:spcBef>
                <a:spcPts val="600"/>
              </a:spcBef>
              <a:spcAft>
                <a:spcPts val="450"/>
              </a:spcAft>
              <a:buClr>
                <a:schemeClr val="bg2">
                  <a:lumMod val="75000"/>
                </a:schemeClr>
              </a:buClr>
              <a:buFont typeface="Arial" panose="020B0604020202020204" pitchFamily="34" charset="0"/>
              <a:buChar char="•"/>
              <a:defRPr/>
            </a:pPr>
            <a:endParaRPr lang="en-US" sz="2000" kern="0" dirty="0">
              <a:solidFill>
                <a:schemeClr val="bg2">
                  <a:lumMod val="75000"/>
                </a:schemeClr>
              </a:solidFill>
            </a:endParaRPr>
          </a:p>
          <a:p>
            <a:pPr lvl="0" defTabSz="685800">
              <a:lnSpc>
                <a:spcPct val="95000"/>
              </a:lnSpc>
              <a:spcBef>
                <a:spcPts val="600"/>
              </a:spcBef>
              <a:spcAft>
                <a:spcPts val="450"/>
              </a:spcAft>
              <a:buClr>
                <a:srgbClr val="F2AA00"/>
              </a:buClr>
              <a:defRPr/>
            </a:pPr>
            <a:endParaRPr lang="en-US" sz="2000" kern="0" dirty="0">
              <a:solidFill>
                <a:srgbClr val="55565A"/>
              </a:solidFill>
            </a:endParaRPr>
          </a:p>
          <a:p>
            <a:pPr lvl="0" defTabSz="685800">
              <a:lnSpc>
                <a:spcPct val="95000"/>
              </a:lnSpc>
              <a:spcBef>
                <a:spcPts val="600"/>
              </a:spcBef>
              <a:spcAft>
                <a:spcPts val="450"/>
              </a:spcAft>
              <a:buClr>
                <a:srgbClr val="F2AA00"/>
              </a:buClr>
              <a:defRPr/>
            </a:pPr>
            <a:endParaRPr lang="en-US" sz="2000" kern="0" dirty="0">
              <a:solidFill>
                <a:srgbClr val="55565A"/>
              </a:solidFill>
            </a:endParaRPr>
          </a:p>
          <a:p>
            <a:pPr lvl="0" defTabSz="685800">
              <a:lnSpc>
                <a:spcPct val="95000"/>
              </a:lnSpc>
              <a:spcBef>
                <a:spcPts val="600"/>
              </a:spcBef>
              <a:spcAft>
                <a:spcPts val="450"/>
              </a:spcAft>
              <a:buClr>
                <a:srgbClr val="F2AA00"/>
              </a:buClr>
              <a:defRPr/>
            </a:pPr>
            <a:endParaRPr lang="en-US" sz="2000" kern="0" dirty="0">
              <a:solidFill>
                <a:srgbClr val="55565A"/>
              </a:solidFill>
            </a:endParaRPr>
          </a:p>
        </p:txBody>
      </p:sp>
    </p:spTree>
    <p:extLst>
      <p:ext uri="{BB962C8B-B14F-4D97-AF65-F5344CB8AC3E}">
        <p14:creationId xmlns:p14="http://schemas.microsoft.com/office/powerpoint/2010/main" val="4003659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D9FF4D-540B-4E69-84ED-DE8105210101}"/>
              </a:ext>
            </a:extLst>
          </p:cNvPr>
          <p:cNvSpPr>
            <a:spLocks noGrp="1"/>
          </p:cNvSpPr>
          <p:nvPr>
            <p:ph type="title"/>
          </p:nvPr>
        </p:nvSpPr>
        <p:spPr>
          <a:xfrm>
            <a:off x="752475" y="1179870"/>
            <a:ext cx="4114800" cy="353961"/>
          </a:xfrm>
        </p:spPr>
        <p:txBody>
          <a:bodyPr/>
          <a:lstStyle/>
          <a:p>
            <a:r>
              <a:rPr lang="en-US" dirty="0"/>
              <a:t>Prevention</a:t>
            </a:r>
          </a:p>
        </p:txBody>
      </p:sp>
      <p:sp>
        <p:nvSpPr>
          <p:cNvPr id="4" name="Footer Placeholder 3">
            <a:extLst>
              <a:ext uri="{FF2B5EF4-FFF2-40B4-BE49-F238E27FC236}">
                <a16:creationId xmlns:a16="http://schemas.microsoft.com/office/drawing/2014/main" xmlns="" id="{4BAA8565-D8A7-4C42-8135-D412E50DDCBE}"/>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5" name="TextBox 4">
            <a:extLst>
              <a:ext uri="{FF2B5EF4-FFF2-40B4-BE49-F238E27FC236}">
                <a16:creationId xmlns:a16="http://schemas.microsoft.com/office/drawing/2014/main" xmlns="" id="{B78E1AAC-801C-41CE-A8C3-7695DEBFB527}"/>
              </a:ext>
            </a:extLst>
          </p:cNvPr>
          <p:cNvSpPr txBox="1"/>
          <p:nvPr/>
        </p:nvSpPr>
        <p:spPr bwMode="gray">
          <a:xfrm>
            <a:off x="758825" y="2048257"/>
            <a:ext cx="5641975" cy="10325904"/>
          </a:xfrm>
          <a:prstGeom prst="rect">
            <a:avLst/>
          </a:prstGeom>
          <a:noFill/>
        </p:spPr>
        <p:txBody>
          <a:bodyPr wrap="square" lIns="0" tIns="0" rIns="0" bIns="0" rtlCol="0">
            <a:spAutoFit/>
          </a:bodyPr>
          <a:lstStyle/>
          <a:p>
            <a:pPr>
              <a:spcBef>
                <a:spcPct val="0"/>
              </a:spcBef>
              <a:spcAft>
                <a:spcPts val="891"/>
              </a:spcAft>
              <a:buClr>
                <a:schemeClr val="tx2"/>
              </a:buClr>
              <a:buSzTx/>
            </a:pPr>
            <a:r>
              <a:rPr lang="en-US" sz="2000" kern="0" dirty="0">
                <a:solidFill>
                  <a:schemeClr val="bg2">
                    <a:lumMod val="75000"/>
                  </a:schemeClr>
                </a:solidFill>
              </a:rPr>
              <a:t>How do you consciously build rapport with your team members? </a:t>
            </a:r>
          </a:p>
          <a:p>
            <a:pPr>
              <a:spcBef>
                <a:spcPct val="0"/>
              </a:spcBef>
              <a:spcAft>
                <a:spcPts val="891"/>
              </a:spcAft>
              <a:buClr>
                <a:schemeClr val="tx2"/>
              </a:buClr>
              <a:buSzTx/>
            </a:pPr>
            <a:r>
              <a:rPr lang="en-US" altLang="en-US" sz="2000" kern="0" dirty="0">
                <a:solidFill>
                  <a:schemeClr val="bg2">
                    <a:lumMod val="75000"/>
                  </a:schemeClr>
                </a:solidFill>
                <a:latin typeface="Arial" panose="020B0604020202020204" pitchFamily="34" charset="0"/>
                <a:cs typeface="Arial" panose="020B0604020202020204" pitchFamily="34" charset="0"/>
              </a:rPr>
              <a:t>Your</a:t>
            </a:r>
            <a:r>
              <a:rPr lang="en-US" altLang="en-US" sz="2000" dirty="0">
                <a:solidFill>
                  <a:schemeClr val="bg2">
                    <a:lumMod val="75000"/>
                  </a:schemeClr>
                </a:solidFill>
                <a:latin typeface="Arial" panose="020B0604020202020204" pitchFamily="34" charset="0"/>
                <a:cs typeface="Arial" panose="020B0604020202020204" pitchFamily="34" charset="0"/>
              </a:rPr>
              <a:t> thoughts:</a:t>
            </a:r>
            <a:r>
              <a:rPr lang="en-US" altLang="en-US" sz="2000" dirty="0">
                <a:solidFill>
                  <a:schemeClr val="bg2">
                    <a:lumMod val="75000"/>
                  </a:schemeClr>
                </a:solidFill>
              </a:rPr>
              <a:t>_____________________________</a:t>
            </a:r>
          </a:p>
          <a:p>
            <a:pPr>
              <a:spcBef>
                <a:spcPct val="0"/>
              </a:spcBef>
              <a:spcAft>
                <a:spcPts val="891"/>
              </a:spcAft>
              <a:buClr>
                <a:schemeClr val="tx2"/>
              </a:buClr>
              <a:buSzTx/>
            </a:pPr>
            <a:r>
              <a:rPr lang="en-US" altLang="en-US" sz="2000" dirty="0">
                <a:solidFill>
                  <a:schemeClr val="bg2">
                    <a:lumMod val="75000"/>
                  </a:schemeClr>
                </a:solidFill>
              </a:rPr>
              <a:t>_____________________________________</a:t>
            </a:r>
          </a:p>
          <a:p>
            <a:pPr>
              <a:spcBef>
                <a:spcPct val="0"/>
              </a:spcBef>
              <a:spcAft>
                <a:spcPts val="891"/>
              </a:spcAft>
              <a:buClr>
                <a:schemeClr val="tx2"/>
              </a:buClr>
              <a:buSzTx/>
            </a:pPr>
            <a:r>
              <a:rPr lang="en-US" altLang="en-US" sz="2000" dirty="0">
                <a:solidFill>
                  <a:schemeClr val="bg2">
                    <a:lumMod val="75000"/>
                  </a:schemeClr>
                </a:solidFill>
              </a:rPr>
              <a:t>_____________________________________</a:t>
            </a:r>
          </a:p>
          <a:p>
            <a:pPr>
              <a:spcBef>
                <a:spcPct val="0"/>
              </a:spcBef>
              <a:spcAft>
                <a:spcPts val="891"/>
              </a:spcAft>
              <a:buClr>
                <a:schemeClr val="tx2"/>
              </a:buClr>
              <a:buSzTx/>
            </a:pPr>
            <a:r>
              <a:rPr lang="en-US" altLang="en-US" sz="2000" dirty="0">
                <a:solidFill>
                  <a:schemeClr val="bg2">
                    <a:lumMod val="75000"/>
                  </a:schemeClr>
                </a:solidFill>
              </a:rPr>
              <a:t>_____________________________________</a:t>
            </a:r>
          </a:p>
          <a:p>
            <a:pPr>
              <a:spcBef>
                <a:spcPct val="0"/>
              </a:spcBef>
              <a:spcAft>
                <a:spcPts val="891"/>
              </a:spcAft>
              <a:buClr>
                <a:schemeClr val="tx2"/>
              </a:buClr>
              <a:buSzTx/>
            </a:pPr>
            <a:r>
              <a:rPr lang="en-US" altLang="en-US" sz="2000" dirty="0">
                <a:solidFill>
                  <a:schemeClr val="bg2">
                    <a:lumMod val="75000"/>
                  </a:schemeClr>
                </a:solidFill>
              </a:rPr>
              <a:t>_____________________________________</a:t>
            </a:r>
          </a:p>
          <a:p>
            <a:pPr>
              <a:spcBef>
                <a:spcPct val="0"/>
              </a:spcBef>
              <a:spcAft>
                <a:spcPts val="891"/>
              </a:spcAft>
              <a:buClr>
                <a:schemeClr val="tx2"/>
              </a:buClr>
              <a:buSzTx/>
            </a:pPr>
            <a:r>
              <a:rPr lang="en-US" altLang="en-US" sz="2000" dirty="0">
                <a:solidFill>
                  <a:schemeClr val="bg2">
                    <a:lumMod val="75000"/>
                  </a:schemeClr>
                </a:solidFill>
              </a:rPr>
              <a:t>_____________________________________</a:t>
            </a:r>
          </a:p>
          <a:p>
            <a:pPr lvl="0" defTabSz="685800"/>
            <a:endParaRPr lang="en-US" sz="2000" kern="0" dirty="0">
              <a:solidFill>
                <a:schemeClr val="bg2">
                  <a:lumMod val="75000"/>
                </a:schemeClr>
              </a:solidFill>
            </a:endParaRPr>
          </a:p>
          <a:p>
            <a:pPr>
              <a:spcBef>
                <a:spcPct val="0"/>
              </a:spcBef>
              <a:spcAft>
                <a:spcPts val="891"/>
              </a:spcAft>
              <a:buClr>
                <a:schemeClr val="tx2"/>
              </a:buClr>
              <a:buSzTx/>
            </a:pPr>
            <a:r>
              <a:rPr lang="en-US" sz="2000" kern="0" dirty="0">
                <a:solidFill>
                  <a:schemeClr val="bg2">
                    <a:lumMod val="75000"/>
                  </a:schemeClr>
                </a:solidFill>
              </a:rPr>
              <a:t>How do you build culture and teamwork?</a:t>
            </a:r>
            <a:r>
              <a:rPr lang="en-US" sz="2000" dirty="0">
                <a:solidFill>
                  <a:schemeClr val="bg2">
                    <a:lumMod val="75000"/>
                  </a:schemeClr>
                </a:solidFill>
                <a:latin typeface="Arial" panose="020B0604020202020204" pitchFamily="34" charset="0"/>
                <a:cs typeface="Arial" panose="020B0604020202020204" pitchFamily="34" charset="0"/>
              </a:rPr>
              <a:t> </a:t>
            </a:r>
          </a:p>
          <a:p>
            <a:pPr>
              <a:spcBef>
                <a:spcPct val="0"/>
              </a:spcBef>
              <a:spcAft>
                <a:spcPts val="891"/>
              </a:spcAft>
              <a:buClr>
                <a:schemeClr val="tx2"/>
              </a:buClr>
              <a:buSzTx/>
            </a:pPr>
            <a:r>
              <a:rPr lang="en-US" altLang="en-US" sz="2000" kern="0" dirty="0">
                <a:solidFill>
                  <a:schemeClr val="bg2">
                    <a:lumMod val="75000"/>
                  </a:schemeClr>
                </a:solidFill>
                <a:latin typeface="Arial" panose="020B0604020202020204" pitchFamily="34" charset="0"/>
                <a:cs typeface="Arial" panose="020B0604020202020204" pitchFamily="34" charset="0"/>
              </a:rPr>
              <a:t>Your</a:t>
            </a:r>
            <a:r>
              <a:rPr lang="en-US" altLang="en-US" sz="2000" dirty="0">
                <a:solidFill>
                  <a:schemeClr val="bg2">
                    <a:lumMod val="75000"/>
                  </a:schemeClr>
                </a:solidFill>
                <a:latin typeface="Arial" panose="020B0604020202020204" pitchFamily="34" charset="0"/>
                <a:cs typeface="Arial" panose="020B0604020202020204" pitchFamily="34" charset="0"/>
              </a:rPr>
              <a:t> thoughts:</a:t>
            </a:r>
            <a:r>
              <a:rPr lang="en-US" altLang="en-US" sz="2000" dirty="0">
                <a:solidFill>
                  <a:schemeClr val="bg2">
                    <a:lumMod val="75000"/>
                  </a:schemeClr>
                </a:solidFill>
              </a:rPr>
              <a:t>_____________________________</a:t>
            </a:r>
          </a:p>
          <a:p>
            <a:pPr>
              <a:spcBef>
                <a:spcPct val="0"/>
              </a:spcBef>
              <a:spcAft>
                <a:spcPts val="891"/>
              </a:spcAft>
              <a:buClr>
                <a:schemeClr val="tx2"/>
              </a:buClr>
              <a:buSzTx/>
            </a:pPr>
            <a:r>
              <a:rPr lang="en-US" altLang="en-US" sz="2000" dirty="0">
                <a:solidFill>
                  <a:schemeClr val="bg2">
                    <a:lumMod val="75000"/>
                  </a:schemeClr>
                </a:solidFill>
              </a:rPr>
              <a:t>_____________________________________</a:t>
            </a:r>
          </a:p>
          <a:p>
            <a:pPr>
              <a:spcBef>
                <a:spcPct val="0"/>
              </a:spcBef>
              <a:spcAft>
                <a:spcPts val="891"/>
              </a:spcAft>
              <a:buClr>
                <a:schemeClr val="tx2"/>
              </a:buClr>
              <a:buSzTx/>
            </a:pPr>
            <a:r>
              <a:rPr lang="en-US" altLang="en-US" sz="2000" dirty="0">
                <a:solidFill>
                  <a:schemeClr val="bg2">
                    <a:lumMod val="75000"/>
                  </a:schemeClr>
                </a:solidFill>
              </a:rPr>
              <a:t>_____________________________________</a:t>
            </a:r>
          </a:p>
          <a:p>
            <a:pPr>
              <a:spcBef>
                <a:spcPct val="0"/>
              </a:spcBef>
              <a:spcAft>
                <a:spcPts val="891"/>
              </a:spcAft>
              <a:buClr>
                <a:schemeClr val="tx2"/>
              </a:buClr>
              <a:buSzTx/>
            </a:pPr>
            <a:r>
              <a:rPr lang="en-US" altLang="en-US" sz="2000" dirty="0">
                <a:solidFill>
                  <a:schemeClr val="bg2">
                    <a:lumMod val="75000"/>
                  </a:schemeClr>
                </a:solidFill>
              </a:rPr>
              <a:t>_____________________________________</a:t>
            </a:r>
          </a:p>
          <a:p>
            <a:pPr>
              <a:spcBef>
                <a:spcPct val="0"/>
              </a:spcBef>
              <a:spcAft>
                <a:spcPts val="891"/>
              </a:spcAft>
              <a:buClr>
                <a:schemeClr val="tx2"/>
              </a:buClr>
              <a:buSzTx/>
            </a:pPr>
            <a:r>
              <a:rPr lang="en-US" altLang="en-US" sz="2000" dirty="0">
                <a:solidFill>
                  <a:schemeClr val="bg2">
                    <a:lumMod val="75000"/>
                  </a:schemeClr>
                </a:solidFill>
              </a:rPr>
              <a:t>_____________________________________</a:t>
            </a:r>
          </a:p>
          <a:p>
            <a:pPr>
              <a:spcBef>
                <a:spcPct val="0"/>
              </a:spcBef>
              <a:spcAft>
                <a:spcPts val="891"/>
              </a:spcAft>
              <a:buClr>
                <a:schemeClr val="tx2"/>
              </a:buClr>
              <a:buSzTx/>
            </a:pPr>
            <a:r>
              <a:rPr lang="en-US" altLang="en-US" sz="2000" dirty="0">
                <a:solidFill>
                  <a:schemeClr val="bg2">
                    <a:lumMod val="75000"/>
                  </a:schemeClr>
                </a:solidFill>
              </a:rPr>
              <a:t>_____________________________________</a:t>
            </a:r>
          </a:p>
          <a:p>
            <a:pPr lvl="0" defTabSz="685800"/>
            <a:endParaRPr lang="en-US" sz="16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10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10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10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10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10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10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10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10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10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10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10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10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10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10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10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10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10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10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1000" dirty="0">
              <a:solidFill>
                <a:schemeClr val="bg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1479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9DB9A9-1B27-4A9B-BB53-F414BE34660F}"/>
              </a:ext>
            </a:extLst>
          </p:cNvPr>
          <p:cNvSpPr>
            <a:spLocks noGrp="1"/>
          </p:cNvSpPr>
          <p:nvPr>
            <p:ph type="title"/>
          </p:nvPr>
        </p:nvSpPr>
        <p:spPr>
          <a:xfrm>
            <a:off x="752475" y="1165123"/>
            <a:ext cx="4114800" cy="324464"/>
          </a:xfrm>
        </p:spPr>
        <p:txBody>
          <a:bodyPr/>
          <a:lstStyle/>
          <a:p>
            <a:r>
              <a:rPr lang="en-US" dirty="0"/>
              <a:t>Prevention</a:t>
            </a:r>
          </a:p>
        </p:txBody>
      </p:sp>
      <p:sp>
        <p:nvSpPr>
          <p:cNvPr id="4" name="Footer Placeholder 3">
            <a:extLst>
              <a:ext uri="{FF2B5EF4-FFF2-40B4-BE49-F238E27FC236}">
                <a16:creationId xmlns:a16="http://schemas.microsoft.com/office/drawing/2014/main" xmlns="" id="{092FED4D-9ABB-44AD-A2EF-D8F81D5E4C68}"/>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5" name="TextBox 4">
            <a:extLst>
              <a:ext uri="{FF2B5EF4-FFF2-40B4-BE49-F238E27FC236}">
                <a16:creationId xmlns:a16="http://schemas.microsoft.com/office/drawing/2014/main" xmlns="" id="{00D0FA7D-A57E-42D3-AC21-8FD21E21A470}"/>
              </a:ext>
            </a:extLst>
          </p:cNvPr>
          <p:cNvSpPr txBox="1"/>
          <p:nvPr/>
        </p:nvSpPr>
        <p:spPr bwMode="gray">
          <a:xfrm>
            <a:off x="752475" y="2194560"/>
            <a:ext cx="6261100" cy="10695236"/>
          </a:xfrm>
          <a:prstGeom prst="rect">
            <a:avLst/>
          </a:prstGeom>
          <a:noFill/>
        </p:spPr>
        <p:txBody>
          <a:bodyPr wrap="square" lIns="0" tIns="0" rIns="0" bIns="0" rtlCol="0">
            <a:spAutoFit/>
          </a:bodyPr>
          <a:lstStyle/>
          <a:p>
            <a:pPr lvl="0"/>
            <a:r>
              <a:rPr lang="en-US" sz="2000" kern="0" dirty="0">
                <a:solidFill>
                  <a:schemeClr val="bg2">
                    <a:lumMod val="75000"/>
                  </a:schemeClr>
                </a:solidFill>
              </a:rPr>
              <a:t>Ways you can consciously build rapport with your individual team </a:t>
            </a:r>
            <a:r>
              <a:rPr lang="en-US" sz="2000" kern="0" dirty="0" smtClean="0">
                <a:solidFill>
                  <a:schemeClr val="bg2">
                    <a:lumMod val="75000"/>
                  </a:schemeClr>
                </a:solidFill>
              </a:rPr>
              <a:t>members</a:t>
            </a:r>
            <a:r>
              <a:rPr lang="en-US" sz="2000" kern="0" dirty="0">
                <a:solidFill>
                  <a:schemeClr val="bg2">
                    <a:lumMod val="75000"/>
                  </a:schemeClr>
                </a:solidFill>
              </a:rPr>
              <a:t>:</a:t>
            </a:r>
            <a:endParaRPr lang="en-US" sz="2000" kern="0" dirty="0">
              <a:solidFill>
                <a:schemeClr val="bg2">
                  <a:lumMod val="75000"/>
                </a:schemeClr>
              </a:solidFill>
            </a:endParaRPr>
          </a:p>
          <a:p>
            <a:pPr marL="342900" lvl="0" indent="-342900">
              <a:buFont typeface="Arial" panose="020B0604020202020204" pitchFamily="34" charset="0"/>
              <a:buChar char="•"/>
            </a:pPr>
            <a:endParaRPr lang="en-US" sz="2000" kern="0" dirty="0">
              <a:solidFill>
                <a:schemeClr val="bg2">
                  <a:lumMod val="75000"/>
                </a:schemeClr>
              </a:solidFill>
            </a:endParaRPr>
          </a:p>
          <a:p>
            <a:pPr marL="342900" lvl="0" indent="-342900">
              <a:buFont typeface="Arial" panose="020B0604020202020204" pitchFamily="34" charset="0"/>
              <a:buChar char="•"/>
            </a:pPr>
            <a:r>
              <a:rPr lang="en-US" sz="2000" dirty="0">
                <a:solidFill>
                  <a:schemeClr val="bg2">
                    <a:lumMod val="75000"/>
                  </a:schemeClr>
                </a:solidFill>
              </a:rPr>
              <a:t>Spend time identifying individual needs and motivators.</a:t>
            </a:r>
          </a:p>
          <a:p>
            <a:pPr marL="342900" lvl="0" indent="-342900">
              <a:buFont typeface="Arial" panose="020B0604020202020204" pitchFamily="34" charset="0"/>
              <a:buChar char="•"/>
            </a:pPr>
            <a:endParaRPr lang="en-US" sz="2000" dirty="0">
              <a:solidFill>
                <a:schemeClr val="bg2">
                  <a:lumMod val="75000"/>
                </a:schemeClr>
              </a:solidFill>
            </a:endParaRPr>
          </a:p>
          <a:p>
            <a:pPr marL="342900" lvl="0" indent="-342900">
              <a:buFont typeface="Arial" panose="020B0604020202020204" pitchFamily="34" charset="0"/>
              <a:buChar char="•"/>
            </a:pPr>
            <a:r>
              <a:rPr lang="en-US" sz="2000" dirty="0">
                <a:solidFill>
                  <a:schemeClr val="bg2">
                    <a:lumMod val="75000"/>
                  </a:schemeClr>
                </a:solidFill>
              </a:rPr>
              <a:t>Structure work so that there are tasks that motivate the affected individual</a:t>
            </a:r>
          </a:p>
          <a:p>
            <a:pPr marL="342900" lvl="0" indent="-342900">
              <a:buFont typeface="Arial" panose="020B0604020202020204" pitchFamily="34" charset="0"/>
              <a:buChar char="•"/>
            </a:pPr>
            <a:endParaRPr lang="en-US" sz="2000" dirty="0">
              <a:solidFill>
                <a:schemeClr val="bg2">
                  <a:lumMod val="75000"/>
                </a:schemeClr>
              </a:solidFill>
            </a:endParaRPr>
          </a:p>
          <a:p>
            <a:pPr marL="342900" lvl="0" indent="-342900">
              <a:buFont typeface="Arial" panose="020B0604020202020204" pitchFamily="34" charset="0"/>
              <a:buChar char="•"/>
            </a:pPr>
            <a:r>
              <a:rPr lang="en-US" sz="2000" dirty="0">
                <a:solidFill>
                  <a:schemeClr val="bg2">
                    <a:lumMod val="75000"/>
                  </a:schemeClr>
                </a:solidFill>
              </a:rPr>
              <a:t>Give praise!</a:t>
            </a:r>
          </a:p>
          <a:p>
            <a:pPr marL="342900" lvl="0" indent="-342900">
              <a:buFont typeface="Arial" panose="020B0604020202020204" pitchFamily="34" charset="0"/>
              <a:buChar char="•"/>
            </a:pPr>
            <a:endParaRPr lang="en-US" sz="2000" dirty="0">
              <a:solidFill>
                <a:schemeClr val="bg2">
                  <a:lumMod val="75000"/>
                </a:schemeClr>
              </a:solidFill>
            </a:endParaRPr>
          </a:p>
          <a:p>
            <a:pPr marL="342900" lvl="0" indent="-342900">
              <a:buFont typeface="Arial" panose="020B0604020202020204" pitchFamily="34" charset="0"/>
              <a:buChar char="•"/>
            </a:pPr>
            <a:r>
              <a:rPr lang="en-US" sz="2000" dirty="0">
                <a:solidFill>
                  <a:schemeClr val="bg2">
                    <a:lumMod val="75000"/>
                  </a:schemeClr>
                </a:solidFill>
              </a:rPr>
              <a:t>Regular specific feedback on work performance, do no be afraid to give gentle developmental feedback</a:t>
            </a:r>
          </a:p>
          <a:p>
            <a:pPr lvl="0"/>
            <a:endParaRPr lang="en-US" sz="2000" dirty="0">
              <a:solidFill>
                <a:schemeClr val="bg2">
                  <a:lumMod val="75000"/>
                </a:schemeClr>
              </a:solidFill>
            </a:endParaRPr>
          </a:p>
          <a:p>
            <a:pPr marL="342900" lvl="0" indent="-342900">
              <a:buFont typeface="Arial" panose="020B0604020202020204" pitchFamily="34" charset="0"/>
              <a:buChar char="•"/>
            </a:pPr>
            <a:r>
              <a:rPr lang="en-US" sz="2000" dirty="0">
                <a:solidFill>
                  <a:schemeClr val="bg2">
                    <a:lumMod val="75000"/>
                  </a:schemeClr>
                </a:solidFill>
              </a:rPr>
              <a:t>Look out for small observable problems to avoid them developing into larger problems or crises</a:t>
            </a:r>
          </a:p>
          <a:p>
            <a:pPr lvl="0"/>
            <a:endParaRPr lang="en-US" sz="2000" dirty="0">
              <a:solidFill>
                <a:schemeClr val="bg2">
                  <a:lumMod val="75000"/>
                </a:schemeClr>
              </a:solidFill>
            </a:endParaRPr>
          </a:p>
          <a:p>
            <a:pPr marL="342900" indent="-342900">
              <a:spcBef>
                <a:spcPct val="0"/>
              </a:spcBef>
              <a:spcAft>
                <a:spcPts val="891"/>
              </a:spcAft>
              <a:buClr>
                <a:schemeClr val="tx2"/>
              </a:buClr>
              <a:buSzTx/>
              <a:buFont typeface="Arial" panose="020B0604020202020204" pitchFamily="34" charset="0"/>
              <a:buChar char="•"/>
            </a:pPr>
            <a:r>
              <a:rPr lang="en-US" sz="2000" dirty="0">
                <a:solidFill>
                  <a:schemeClr val="bg2">
                    <a:lumMod val="75000"/>
                  </a:schemeClr>
                </a:solidFill>
              </a:rPr>
              <a:t>Establish an environment in which feedback from staff to manager is the norm</a:t>
            </a:r>
          </a:p>
          <a:p>
            <a:pPr marL="342900" indent="-342900">
              <a:spcBef>
                <a:spcPct val="0"/>
              </a:spcBef>
              <a:spcAft>
                <a:spcPts val="891"/>
              </a:spcAft>
              <a:buClr>
                <a:schemeClr val="tx2"/>
              </a:buClr>
              <a:buSzTx/>
              <a:buFont typeface="Arial" panose="020B0604020202020204" pitchFamily="34" charset="0"/>
              <a:buChar char="•"/>
            </a:pPr>
            <a:endParaRPr lang="en-US" altLang="en-US" sz="2000" dirty="0">
              <a:solidFill>
                <a:srgbClr val="646D72"/>
              </a:solidFill>
            </a:endParaRPr>
          </a:p>
          <a:p>
            <a:pPr marL="171450" lvl="0" indent="-171450">
              <a:buFont typeface="Arial" panose="020B0604020202020204" pitchFamily="34" charset="0"/>
              <a:buChar char="•"/>
            </a:pPr>
            <a:endParaRPr lang="en-US" sz="2000" kern="0" dirty="0">
              <a:solidFill>
                <a:schemeClr val="bg2">
                  <a:lumMod val="75000"/>
                </a:schemeClr>
              </a:solidFill>
            </a:endParaRPr>
          </a:p>
          <a:p>
            <a:pPr marL="171450" lvl="0" indent="-171450">
              <a:buFont typeface="Arial" panose="020B0604020202020204" pitchFamily="34" charset="0"/>
              <a:buChar char="•"/>
            </a:pPr>
            <a:endParaRPr lang="en-US" sz="2000" kern="0" dirty="0">
              <a:solidFill>
                <a:schemeClr val="bg2">
                  <a:lumMod val="75000"/>
                </a:schemeClr>
              </a:solidFill>
            </a:endParaRPr>
          </a:p>
          <a:p>
            <a:pPr lvl="0" defTabSz="685800"/>
            <a:endParaRPr lang="en-US" sz="2000" kern="0" dirty="0">
              <a:solidFill>
                <a:schemeClr val="bg2">
                  <a:lumMod val="75000"/>
                </a:schemeClr>
              </a:solidFill>
            </a:endParaRPr>
          </a:p>
          <a:p>
            <a:pPr lvl="0" defTabSz="685800"/>
            <a:endParaRPr lang="en-US" sz="2000" kern="0" dirty="0">
              <a:solidFill>
                <a:schemeClr val="bg2">
                  <a:lumMod val="75000"/>
                </a:schemeClr>
              </a:solidFill>
            </a:endParaRPr>
          </a:p>
          <a:p>
            <a:pPr lvl="0" defTabSz="685800"/>
            <a:endParaRPr lang="en-US" sz="2000" kern="0" dirty="0">
              <a:solidFill>
                <a:schemeClr val="bg2">
                  <a:lumMod val="75000"/>
                </a:schemeClr>
              </a:solidFill>
            </a:endParaRPr>
          </a:p>
          <a:p>
            <a:pPr lvl="0" defTabSz="685800"/>
            <a:endParaRPr lang="en-US" sz="2000" kern="0" dirty="0">
              <a:solidFill>
                <a:schemeClr val="bg2">
                  <a:lumMod val="75000"/>
                </a:schemeClr>
              </a:solidFill>
            </a:endParaRPr>
          </a:p>
          <a:p>
            <a:pPr lvl="0" defTabSz="685800"/>
            <a:endParaRPr lang="en-US" sz="2000" kern="0" dirty="0">
              <a:solidFill>
                <a:schemeClr val="bg2">
                  <a:lumMod val="75000"/>
                </a:schemeClr>
              </a:solidFill>
            </a:endParaRPr>
          </a:p>
          <a:p>
            <a:pPr lvl="0" defTabSz="685800"/>
            <a:endParaRPr lang="en-US" sz="2000" kern="0" dirty="0">
              <a:solidFill>
                <a:schemeClr val="bg2">
                  <a:lumMod val="75000"/>
                </a:schemeClr>
              </a:solidFill>
            </a:endParaRPr>
          </a:p>
          <a:p>
            <a:pPr lvl="0" defTabSz="685800"/>
            <a:endParaRPr lang="en-US" sz="2000" kern="0" dirty="0">
              <a:solidFill>
                <a:schemeClr val="bg2">
                  <a:lumMod val="75000"/>
                </a:schemeClr>
              </a:solidFill>
            </a:endParaRPr>
          </a:p>
          <a:p>
            <a:pPr lvl="0" defTabSz="685800"/>
            <a:endParaRPr lang="en-US" sz="2000" kern="0" dirty="0">
              <a:solidFill>
                <a:schemeClr val="bg2">
                  <a:lumMod val="75000"/>
                </a:schemeClr>
              </a:solidFill>
            </a:endParaRPr>
          </a:p>
          <a:p>
            <a:pPr lvl="0" defTabSz="685800"/>
            <a:endParaRPr lang="en-US" sz="2000" kern="0" dirty="0">
              <a:solidFill>
                <a:schemeClr val="bg2">
                  <a:lumMod val="75000"/>
                </a:schemeClr>
              </a:solidFill>
            </a:endParaRPr>
          </a:p>
          <a:p>
            <a:pPr lvl="0" defTabSz="685800"/>
            <a:endParaRPr lang="en-US" sz="2000" kern="0" dirty="0">
              <a:solidFill>
                <a:schemeClr val="bg2">
                  <a:lumMod val="75000"/>
                </a:schemeClr>
              </a:solidFill>
            </a:endParaRPr>
          </a:p>
          <a:p>
            <a:pPr lvl="0" defTabSz="685800"/>
            <a:endParaRPr lang="en-US" sz="2000" kern="0" dirty="0">
              <a:solidFill>
                <a:schemeClr val="bg2">
                  <a:lumMod val="75000"/>
                </a:schemeClr>
              </a:solidFill>
            </a:endParaRPr>
          </a:p>
          <a:p>
            <a:pPr lvl="0" defTabSz="685800"/>
            <a:endParaRPr lang="en-US" sz="2000" kern="0" dirty="0">
              <a:solidFill>
                <a:schemeClr val="bg2">
                  <a:lumMod val="75000"/>
                </a:schemeClr>
              </a:solidFill>
            </a:endParaRPr>
          </a:p>
        </p:txBody>
      </p:sp>
    </p:spTree>
    <p:extLst>
      <p:ext uri="{BB962C8B-B14F-4D97-AF65-F5344CB8AC3E}">
        <p14:creationId xmlns:p14="http://schemas.microsoft.com/office/powerpoint/2010/main" val="2561004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4CCF70DA-AAF8-4BEB-9B20-4C10CD3F9D0A}"/>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7" name="TextBox 6">
            <a:extLst>
              <a:ext uri="{FF2B5EF4-FFF2-40B4-BE49-F238E27FC236}">
                <a16:creationId xmlns:a16="http://schemas.microsoft.com/office/drawing/2014/main" xmlns="" id="{ED691503-C3C8-461C-90F7-6A35B08CBF79}"/>
              </a:ext>
            </a:extLst>
          </p:cNvPr>
          <p:cNvSpPr txBox="1"/>
          <p:nvPr/>
        </p:nvSpPr>
        <p:spPr bwMode="gray">
          <a:xfrm>
            <a:off x="752475" y="2118360"/>
            <a:ext cx="6458640" cy="6886501"/>
          </a:xfrm>
          <a:prstGeom prst="rect">
            <a:avLst/>
          </a:prstGeom>
          <a:noFill/>
        </p:spPr>
        <p:txBody>
          <a:bodyPr wrap="square" lIns="0" tIns="0" rIns="0" bIns="0" rtlCol="0">
            <a:spAutoFit/>
          </a:bodyPr>
          <a:lstStyle/>
          <a:p>
            <a:pPr lvl="0" defTabSz="685800"/>
            <a:r>
              <a:rPr lang="en-US" sz="2000" dirty="0">
                <a:solidFill>
                  <a:schemeClr val="bg2">
                    <a:lumMod val="75000"/>
                  </a:schemeClr>
                </a:solidFill>
                <a:latin typeface="Arial" panose="020B0604020202020204" pitchFamily="34" charset="0"/>
                <a:cs typeface="Arial" panose="020B0604020202020204" pitchFamily="34" charset="0"/>
              </a:rPr>
              <a:t>Ways you can build culture and teamwork:</a:t>
            </a:r>
          </a:p>
          <a:p>
            <a:pPr lvl="0" defTabSz="685800"/>
            <a:endParaRPr lang="en-US" sz="2000" u="sng" dirty="0">
              <a:solidFill>
                <a:schemeClr val="bg2">
                  <a:lumMod val="75000"/>
                </a:schemeClr>
              </a:solidFill>
              <a:latin typeface="Arial" panose="020B0604020202020204" pitchFamily="34" charset="0"/>
              <a:cs typeface="Arial" panose="020B0604020202020204" pitchFamily="34" charset="0"/>
            </a:endParaRPr>
          </a:p>
          <a:p>
            <a:pPr marL="342900" lvl="0" indent="-342900" defTabSz="685800">
              <a:buFont typeface="Arial" pitchFamily="34" charset="0"/>
              <a:buChar char="•"/>
            </a:pPr>
            <a:r>
              <a:rPr lang="en-US" sz="2000" dirty="0" smtClean="0">
                <a:solidFill>
                  <a:schemeClr val="bg2">
                    <a:lumMod val="75000"/>
                  </a:schemeClr>
                </a:solidFill>
                <a:latin typeface="Arial" panose="020B0604020202020204" pitchFamily="34" charset="0"/>
                <a:cs typeface="Arial" panose="020B0604020202020204" pitchFamily="34" charset="0"/>
              </a:rPr>
              <a:t>Encourage </a:t>
            </a:r>
            <a:r>
              <a:rPr lang="en-US" sz="2000" dirty="0">
                <a:solidFill>
                  <a:schemeClr val="bg2">
                    <a:lumMod val="75000"/>
                  </a:schemeClr>
                </a:solidFill>
                <a:latin typeface="Arial" panose="020B0604020202020204" pitchFamily="34" charset="0"/>
                <a:cs typeface="Arial" panose="020B0604020202020204" pitchFamily="34" charset="0"/>
              </a:rPr>
              <a:t>positive and respectful team behaviors</a:t>
            </a:r>
          </a:p>
          <a:p>
            <a:pPr marL="342900" lvl="0" indent="-342900" defTabSz="685800">
              <a:buFont typeface="Arial" pitchFamily="34" charset="0"/>
              <a:buChar char="•"/>
            </a:pPr>
            <a:endParaRPr lang="en-US" sz="2000" dirty="0">
              <a:solidFill>
                <a:schemeClr val="bg2">
                  <a:lumMod val="75000"/>
                </a:schemeClr>
              </a:solidFill>
              <a:latin typeface="Arial" panose="020B0604020202020204" pitchFamily="34" charset="0"/>
              <a:cs typeface="Arial" panose="020B0604020202020204" pitchFamily="34" charset="0"/>
            </a:endParaRPr>
          </a:p>
          <a:p>
            <a:pPr marL="342900" lvl="0" indent="-342900" defTabSz="685800">
              <a:buFont typeface="Arial" pitchFamily="34" charset="0"/>
              <a:buChar char="•"/>
            </a:pPr>
            <a:r>
              <a:rPr lang="en-US" sz="2000" dirty="0">
                <a:solidFill>
                  <a:schemeClr val="bg2">
                    <a:lumMod val="75000"/>
                  </a:schemeClr>
                </a:solidFill>
                <a:latin typeface="Arial" panose="020B0604020202020204" pitchFamily="34" charset="0"/>
                <a:cs typeface="Arial" panose="020B0604020202020204" pitchFamily="34" charset="0"/>
              </a:rPr>
              <a:t>Encourage Collaboration</a:t>
            </a:r>
          </a:p>
          <a:p>
            <a:pPr marL="342900" lvl="0" indent="-342900" defTabSz="685800">
              <a:buFont typeface="Arial" pitchFamily="34" charset="0"/>
              <a:buChar char="•"/>
            </a:pPr>
            <a:endParaRPr lang="en-US" sz="2000" dirty="0">
              <a:solidFill>
                <a:schemeClr val="bg2">
                  <a:lumMod val="75000"/>
                </a:schemeClr>
              </a:solidFill>
              <a:latin typeface="Arial" panose="020B0604020202020204" pitchFamily="34" charset="0"/>
              <a:cs typeface="Arial" panose="020B0604020202020204" pitchFamily="34" charset="0"/>
            </a:endParaRPr>
          </a:p>
          <a:p>
            <a:pPr marL="342900" lvl="0" indent="-342900" defTabSz="685800">
              <a:buFont typeface="Arial" pitchFamily="34" charset="0"/>
              <a:buChar char="•"/>
            </a:pPr>
            <a:r>
              <a:rPr lang="en-US" sz="2000" dirty="0">
                <a:solidFill>
                  <a:schemeClr val="bg2">
                    <a:lumMod val="75000"/>
                  </a:schemeClr>
                </a:solidFill>
                <a:latin typeface="Arial" panose="020B0604020202020204" pitchFamily="34" charset="0"/>
                <a:cs typeface="Arial" panose="020B0604020202020204" pitchFamily="34" charset="0"/>
              </a:rPr>
              <a:t>Provide opportunities for achievement and realistic challenges</a:t>
            </a:r>
          </a:p>
          <a:p>
            <a:pPr marL="342900" lvl="0" indent="-342900" defTabSz="685800">
              <a:buFont typeface="Arial" pitchFamily="34" charset="0"/>
              <a:buChar char="•"/>
            </a:pPr>
            <a:endParaRPr lang="en-US" sz="2000" dirty="0">
              <a:solidFill>
                <a:schemeClr val="bg2">
                  <a:lumMod val="75000"/>
                </a:schemeClr>
              </a:solidFill>
              <a:latin typeface="Arial" panose="020B0604020202020204" pitchFamily="34" charset="0"/>
              <a:cs typeface="Arial" panose="020B0604020202020204" pitchFamily="34" charset="0"/>
            </a:endParaRPr>
          </a:p>
          <a:p>
            <a:pPr marL="342900" indent="-342900">
              <a:spcBef>
                <a:spcPct val="0"/>
              </a:spcBef>
              <a:spcAft>
                <a:spcPts val="891"/>
              </a:spcAft>
              <a:buClr>
                <a:schemeClr val="tx2"/>
              </a:buClr>
              <a:buSzTx/>
              <a:buFont typeface="Arial" panose="020B0604020202020204" pitchFamily="34" charset="0"/>
              <a:buChar char="•"/>
            </a:pPr>
            <a:r>
              <a:rPr lang="en-US" sz="2000" dirty="0">
                <a:solidFill>
                  <a:schemeClr val="bg2">
                    <a:lumMod val="75000"/>
                  </a:schemeClr>
                </a:solidFill>
                <a:latin typeface="Arial" panose="020B0604020202020204" pitchFamily="34" charset="0"/>
                <a:cs typeface="Arial" panose="020B0604020202020204" pitchFamily="34" charset="0"/>
              </a:rPr>
              <a:t>Recognize achievement</a:t>
            </a:r>
          </a:p>
          <a:p>
            <a:pPr marL="342900" lvl="0" indent="-342900" defTabSz="685800">
              <a:buFont typeface="Arial" pitchFamily="34" charset="0"/>
              <a:buChar char="•"/>
            </a:pPr>
            <a:endParaRPr lang="en-US" sz="2000" dirty="0">
              <a:solidFill>
                <a:schemeClr val="bg2">
                  <a:lumMod val="75000"/>
                </a:schemeClr>
              </a:solidFill>
              <a:latin typeface="Arial" panose="020B0604020202020204" pitchFamily="34" charset="0"/>
              <a:cs typeface="Arial" panose="020B0604020202020204" pitchFamily="34" charset="0"/>
            </a:endParaRPr>
          </a:p>
          <a:p>
            <a:pPr marL="342900" lvl="0" indent="-342900" defTabSz="685800">
              <a:buFont typeface="Arial" pitchFamily="34" charset="0"/>
              <a:buChar char="•"/>
            </a:pPr>
            <a:endParaRPr lang="en-US" sz="2000" dirty="0">
              <a:solidFill>
                <a:schemeClr val="bg2">
                  <a:lumMod val="75000"/>
                </a:schemeClr>
              </a:solidFill>
              <a:latin typeface="Arial" panose="020B0604020202020204" pitchFamily="34" charset="0"/>
              <a:cs typeface="Arial" panose="020B0604020202020204" pitchFamily="34" charset="0"/>
            </a:endParaRPr>
          </a:p>
          <a:p>
            <a:pPr marL="174708" lvl="0" indent="-174708" defTabSz="685800">
              <a:buFont typeface="Arial" pitchFamily="34" charset="0"/>
              <a:buChar char="•"/>
            </a:pPr>
            <a:endParaRPr lang="en-US" sz="2000" dirty="0">
              <a:solidFill>
                <a:schemeClr val="bg2">
                  <a:lumMod val="75000"/>
                </a:schemeClr>
              </a:solidFill>
              <a:latin typeface="Arial" panose="020B0604020202020204" pitchFamily="34" charset="0"/>
              <a:cs typeface="Arial" panose="020B0604020202020204" pitchFamily="34" charset="0"/>
            </a:endParaRPr>
          </a:p>
          <a:p>
            <a:pPr marL="174708" lvl="0" indent="-174708" defTabSz="685800">
              <a:buFont typeface="Arial" pitchFamily="34" charset="0"/>
              <a:buChar char="•"/>
            </a:pPr>
            <a:endParaRPr lang="en-US" sz="2000" dirty="0">
              <a:solidFill>
                <a:schemeClr val="bg2">
                  <a:lumMod val="75000"/>
                </a:schemeClr>
              </a:solidFill>
              <a:latin typeface="Arial" panose="020B0604020202020204" pitchFamily="34" charset="0"/>
              <a:cs typeface="Arial" panose="020B0604020202020204" pitchFamily="34" charset="0"/>
            </a:endParaRPr>
          </a:p>
          <a:p>
            <a:pPr lvl="0" defTabSz="685800"/>
            <a:endParaRPr lang="en-US" sz="2000" dirty="0">
              <a:solidFill>
                <a:schemeClr val="bg2">
                  <a:lumMod val="75000"/>
                </a:schemeClr>
              </a:solidFill>
              <a:latin typeface="Arial" panose="020B0604020202020204" pitchFamily="34" charset="0"/>
              <a:cs typeface="Arial" panose="020B0604020202020204" pitchFamily="34" charset="0"/>
            </a:endParaRPr>
          </a:p>
          <a:p>
            <a:pPr marL="174708" lvl="0" indent="-174708" defTabSz="685800">
              <a:buFont typeface="Arial" pitchFamily="34" charset="0"/>
              <a:buChar char="•"/>
            </a:pPr>
            <a:endParaRPr lang="en-US" sz="2000" dirty="0">
              <a:solidFill>
                <a:schemeClr val="bg2">
                  <a:lumMod val="75000"/>
                </a:schemeClr>
              </a:solidFill>
              <a:latin typeface="Arial" panose="020B0604020202020204" pitchFamily="34" charset="0"/>
              <a:cs typeface="Arial" panose="020B0604020202020204" pitchFamily="34" charset="0"/>
            </a:endParaRPr>
          </a:p>
          <a:p>
            <a:pPr marL="174708" lvl="0" indent="-174708" defTabSz="685800">
              <a:buFont typeface="Arial" pitchFamily="34" charset="0"/>
              <a:buChar char="•"/>
            </a:pPr>
            <a:endParaRPr lang="en-US" sz="2000" dirty="0">
              <a:solidFill>
                <a:schemeClr val="bg2">
                  <a:lumMod val="75000"/>
                </a:schemeClr>
              </a:solidFill>
              <a:latin typeface="Arial" panose="020B0604020202020204" pitchFamily="34" charset="0"/>
              <a:cs typeface="Arial" panose="020B0604020202020204" pitchFamily="34" charset="0"/>
            </a:endParaRPr>
          </a:p>
          <a:p>
            <a:pPr marL="174708" lvl="0" indent="-174708" defTabSz="685800">
              <a:buFont typeface="Arial" pitchFamily="34" charset="0"/>
              <a:buChar char="•"/>
            </a:pPr>
            <a:endParaRPr lang="en-US" sz="2000" dirty="0">
              <a:solidFill>
                <a:schemeClr val="bg2">
                  <a:lumMod val="75000"/>
                </a:schemeClr>
              </a:solidFill>
              <a:latin typeface="Arial" panose="020B0604020202020204" pitchFamily="34" charset="0"/>
              <a:cs typeface="Arial" panose="020B0604020202020204" pitchFamily="34" charset="0"/>
            </a:endParaRPr>
          </a:p>
          <a:p>
            <a:pPr marL="174708" lvl="0" indent="-174708" defTabSz="685800">
              <a:buFont typeface="Arial" pitchFamily="34" charset="0"/>
              <a:buChar char="•"/>
            </a:pPr>
            <a:endParaRPr lang="en-US" sz="2000" dirty="0">
              <a:solidFill>
                <a:schemeClr val="bg2">
                  <a:lumMod val="75000"/>
                </a:schemeClr>
              </a:solidFill>
              <a:latin typeface="Arial" panose="020B0604020202020204" pitchFamily="34" charset="0"/>
              <a:cs typeface="Arial" panose="020B0604020202020204" pitchFamily="34" charset="0"/>
            </a:endParaRPr>
          </a:p>
          <a:p>
            <a:pPr marL="174708" lvl="0" indent="-174708" defTabSz="685800">
              <a:buFont typeface="Arial" pitchFamily="34" charset="0"/>
              <a:buChar char="•"/>
            </a:pPr>
            <a:endParaRPr lang="en-US" sz="2000" dirty="0">
              <a:solidFill>
                <a:schemeClr val="bg2">
                  <a:lumMod val="75000"/>
                </a:schemeClr>
              </a:solidFill>
              <a:latin typeface="Arial" panose="020B0604020202020204" pitchFamily="34" charset="0"/>
              <a:cs typeface="Arial" panose="020B0604020202020204" pitchFamily="34" charset="0"/>
            </a:endParaRPr>
          </a:p>
          <a:p>
            <a:pPr marL="174708" lvl="0" indent="-174708" defTabSz="685800">
              <a:buFont typeface="Arial" pitchFamily="34" charset="0"/>
              <a:buChar char="•"/>
            </a:pPr>
            <a:endParaRPr lang="en-US" sz="2000" dirty="0">
              <a:solidFill>
                <a:schemeClr val="bg2">
                  <a:lumMod val="75000"/>
                </a:schemeClr>
              </a:solidFill>
              <a:latin typeface="Arial" panose="020B0604020202020204" pitchFamily="34" charset="0"/>
              <a:cs typeface="Arial" panose="020B0604020202020204" pitchFamily="34" charset="0"/>
            </a:endParaRPr>
          </a:p>
          <a:p>
            <a:pPr marL="174708" lvl="0" indent="-174708" defTabSz="685800">
              <a:buFont typeface="Arial" pitchFamily="34" charset="0"/>
              <a:buChar char="•"/>
            </a:pPr>
            <a:endParaRPr lang="en-US" sz="2000" dirty="0">
              <a:solidFill>
                <a:schemeClr val="bg2">
                  <a:lumMod val="75000"/>
                </a:schemeClr>
              </a:solidFill>
            </a:endParaRPr>
          </a:p>
        </p:txBody>
      </p:sp>
      <p:sp>
        <p:nvSpPr>
          <p:cNvPr id="9" name="Title 8">
            <a:extLst>
              <a:ext uri="{FF2B5EF4-FFF2-40B4-BE49-F238E27FC236}">
                <a16:creationId xmlns:a16="http://schemas.microsoft.com/office/drawing/2014/main" xmlns="" id="{A9FC97B5-429E-4E9C-96F6-BA3C96ED18C7}"/>
              </a:ext>
            </a:extLst>
          </p:cNvPr>
          <p:cNvSpPr>
            <a:spLocks noGrp="1"/>
          </p:cNvSpPr>
          <p:nvPr>
            <p:ph type="title"/>
          </p:nvPr>
        </p:nvSpPr>
        <p:spPr>
          <a:xfrm>
            <a:off x="752475" y="1179871"/>
            <a:ext cx="4114800" cy="324464"/>
          </a:xfrm>
        </p:spPr>
        <p:txBody>
          <a:bodyPr/>
          <a:lstStyle/>
          <a:p>
            <a:r>
              <a:rPr lang="en-US" dirty="0"/>
              <a:t>Prevention</a:t>
            </a:r>
          </a:p>
        </p:txBody>
      </p:sp>
    </p:spTree>
    <p:extLst>
      <p:ext uri="{BB962C8B-B14F-4D97-AF65-F5344CB8AC3E}">
        <p14:creationId xmlns:p14="http://schemas.microsoft.com/office/powerpoint/2010/main" val="2774323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2019 United HealthCare Services, Inc. All rights reserved.</a:t>
            </a:r>
          </a:p>
        </p:txBody>
      </p:sp>
      <p:sp>
        <p:nvSpPr>
          <p:cNvPr id="4" name="Title 3">
            <a:extLst>
              <a:ext uri="{FF2B5EF4-FFF2-40B4-BE49-F238E27FC236}">
                <a16:creationId xmlns:a16="http://schemas.microsoft.com/office/drawing/2014/main" xmlns="" id="{C48FB350-5B85-4526-B14A-C18B2F9D67B5}"/>
              </a:ext>
            </a:extLst>
          </p:cNvPr>
          <p:cNvSpPr>
            <a:spLocks noGrp="1"/>
          </p:cNvSpPr>
          <p:nvPr>
            <p:ph type="title"/>
          </p:nvPr>
        </p:nvSpPr>
        <p:spPr>
          <a:xfrm>
            <a:off x="752475" y="1135626"/>
            <a:ext cx="4114800" cy="339213"/>
          </a:xfrm>
        </p:spPr>
        <p:txBody>
          <a:bodyPr/>
          <a:lstStyle/>
          <a:p>
            <a:r>
              <a:rPr lang="en-US" dirty="0"/>
              <a:t>Step 2: Identify and Discuss</a:t>
            </a:r>
          </a:p>
        </p:txBody>
      </p:sp>
      <p:sp>
        <p:nvSpPr>
          <p:cNvPr id="5" name="Rectangle 4">
            <a:extLst>
              <a:ext uri="{FF2B5EF4-FFF2-40B4-BE49-F238E27FC236}">
                <a16:creationId xmlns:a16="http://schemas.microsoft.com/office/drawing/2014/main" xmlns="" id="{F431B3A0-B283-4BD4-BED1-B408B408B0F6}"/>
              </a:ext>
            </a:extLst>
          </p:cNvPr>
          <p:cNvSpPr/>
          <p:nvPr/>
        </p:nvSpPr>
        <p:spPr>
          <a:xfrm>
            <a:off x="752475" y="2389813"/>
            <a:ext cx="6019385" cy="4170372"/>
          </a:xfrm>
          <a:prstGeom prst="rect">
            <a:avLst/>
          </a:prstGeom>
        </p:spPr>
        <p:txBody>
          <a:bodyPr wrap="square">
            <a:spAutoFit/>
          </a:bodyPr>
          <a:lstStyle/>
          <a:p>
            <a:pPr marL="171450" lvl="0" indent="-171450">
              <a:buClr>
                <a:schemeClr val="bg2">
                  <a:lumMod val="75000"/>
                </a:schemeClr>
              </a:buClr>
              <a:buFont typeface="Arial" panose="020B0604020202020204" pitchFamily="34" charset="0"/>
              <a:buChar char="•"/>
            </a:pPr>
            <a:r>
              <a:rPr lang="en-US" sz="2000" dirty="0">
                <a:solidFill>
                  <a:schemeClr val="bg2">
                    <a:lumMod val="75000"/>
                  </a:schemeClr>
                </a:solidFill>
              </a:rPr>
              <a:t>Recognize, Don’t Diagnose </a:t>
            </a:r>
            <a:r>
              <a:rPr lang="en-US" sz="2000" dirty="0" smtClean="0">
                <a:solidFill>
                  <a:schemeClr val="bg2">
                    <a:lumMod val="75000"/>
                  </a:schemeClr>
                </a:solidFill>
              </a:rPr>
              <a:t>- </a:t>
            </a:r>
            <a:r>
              <a:rPr lang="en-US" sz="2000" dirty="0">
                <a:solidFill>
                  <a:schemeClr val="bg2">
                    <a:lumMod val="75000"/>
                  </a:schemeClr>
                </a:solidFill>
              </a:rPr>
              <a:t>don’t assume a cause</a:t>
            </a:r>
          </a:p>
          <a:p>
            <a:pPr marL="171450" lvl="0" indent="-171450">
              <a:buClr>
                <a:schemeClr val="bg2">
                  <a:lumMod val="75000"/>
                </a:schemeClr>
              </a:buClr>
              <a:buFont typeface="Arial" panose="020B0604020202020204" pitchFamily="34" charset="0"/>
              <a:buChar char="•"/>
            </a:pPr>
            <a:endParaRPr lang="en-US" sz="2000" dirty="0">
              <a:solidFill>
                <a:schemeClr val="bg2">
                  <a:lumMod val="75000"/>
                </a:schemeClr>
              </a:solidFill>
            </a:endParaRPr>
          </a:p>
          <a:p>
            <a:pPr marL="171450" lvl="0" indent="-171450">
              <a:buClr>
                <a:schemeClr val="bg2">
                  <a:lumMod val="75000"/>
                </a:schemeClr>
              </a:buClr>
              <a:buFont typeface="Arial" panose="020B0604020202020204" pitchFamily="34" charset="0"/>
              <a:buChar char="•"/>
            </a:pPr>
            <a:r>
              <a:rPr lang="en-US" sz="2000" dirty="0">
                <a:solidFill>
                  <a:schemeClr val="bg2">
                    <a:lumMod val="75000"/>
                  </a:schemeClr>
                </a:solidFill>
              </a:rPr>
              <a:t>Be Sensitive to Things Not Being “Quite Right” </a:t>
            </a:r>
            <a:r>
              <a:rPr lang="en-US" sz="2000" dirty="0" smtClean="0">
                <a:solidFill>
                  <a:schemeClr val="bg2">
                    <a:lumMod val="75000"/>
                  </a:schemeClr>
                </a:solidFill>
              </a:rPr>
              <a:t>- </a:t>
            </a:r>
            <a:r>
              <a:rPr lang="en-US" sz="2000" dirty="0">
                <a:solidFill>
                  <a:schemeClr val="bg2">
                    <a:lumMod val="75000"/>
                  </a:schemeClr>
                </a:solidFill>
              </a:rPr>
              <a:t>look for a continuing and repeated pattern, observable behaviors</a:t>
            </a:r>
          </a:p>
          <a:p>
            <a:pPr marL="171450" lvl="0" indent="-171450">
              <a:buClr>
                <a:schemeClr val="bg2">
                  <a:lumMod val="75000"/>
                </a:schemeClr>
              </a:buClr>
              <a:buFont typeface="Arial" panose="020B0604020202020204" pitchFamily="34" charset="0"/>
              <a:buChar char="•"/>
            </a:pPr>
            <a:endParaRPr lang="en-US" sz="2000" u="sng" dirty="0">
              <a:solidFill>
                <a:schemeClr val="bg2">
                  <a:lumMod val="75000"/>
                </a:schemeClr>
              </a:solidFill>
            </a:endParaRPr>
          </a:p>
          <a:p>
            <a:pPr marL="171450" lvl="0" indent="-171450">
              <a:buClr>
                <a:schemeClr val="bg2">
                  <a:lumMod val="75000"/>
                </a:schemeClr>
              </a:buClr>
              <a:buFont typeface="Arial" panose="020B0604020202020204" pitchFamily="34" charset="0"/>
              <a:buChar char="•"/>
            </a:pPr>
            <a:r>
              <a:rPr lang="en-US" sz="2000" dirty="0">
                <a:solidFill>
                  <a:schemeClr val="bg2">
                    <a:lumMod val="75000"/>
                  </a:schemeClr>
                </a:solidFill>
              </a:rPr>
              <a:t>Know the Signs to look for – pay attention to observable changes in behavior, mood or thinking</a:t>
            </a:r>
          </a:p>
          <a:p>
            <a:pPr marL="171450" lvl="0" indent="-171450">
              <a:buClr>
                <a:schemeClr val="accent2"/>
              </a:buClr>
              <a:buFont typeface="Arial" panose="020B0604020202020204" pitchFamily="34" charset="0"/>
              <a:buChar char="•"/>
            </a:pPr>
            <a:endParaRPr lang="en-US" sz="1600" dirty="0"/>
          </a:p>
          <a:p>
            <a:pPr marL="171450" lvl="0" indent="-171450">
              <a:buClr>
                <a:schemeClr val="accent2"/>
              </a:buClr>
              <a:buFont typeface="Arial" panose="020B0604020202020204" pitchFamily="34" charset="0"/>
              <a:buChar char="•"/>
            </a:pPr>
            <a:endParaRPr lang="en-US" sz="2400" dirty="0"/>
          </a:p>
          <a:p>
            <a:pPr marL="171450" lvl="0" indent="-171450">
              <a:buClr>
                <a:schemeClr val="accent2"/>
              </a:buClr>
              <a:buFont typeface="Arial" panose="020B0604020202020204" pitchFamily="34" charset="0"/>
              <a:buChar char="•"/>
            </a:pPr>
            <a:endParaRPr lang="en-US" sz="2400" dirty="0"/>
          </a:p>
          <a:p>
            <a:pPr marL="171450" lvl="0" indent="-171450">
              <a:buClr>
                <a:schemeClr val="accent2"/>
              </a:buClr>
              <a:buFont typeface="Arial" panose="020B0604020202020204" pitchFamily="34" charset="0"/>
              <a:buChar char="•"/>
            </a:pPr>
            <a:endParaRPr lang="en-US" dirty="0"/>
          </a:p>
        </p:txBody>
      </p:sp>
    </p:spTree>
    <p:extLst>
      <p:ext uri="{BB962C8B-B14F-4D97-AF65-F5344CB8AC3E}">
        <p14:creationId xmlns:p14="http://schemas.microsoft.com/office/powerpoint/2010/main" val="40367961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635216-39BB-4171-8CF4-FEC79B6A1069}"/>
              </a:ext>
            </a:extLst>
          </p:cNvPr>
          <p:cNvSpPr>
            <a:spLocks noGrp="1"/>
          </p:cNvSpPr>
          <p:nvPr>
            <p:ph type="title"/>
          </p:nvPr>
        </p:nvSpPr>
        <p:spPr>
          <a:xfrm>
            <a:off x="752475" y="1012380"/>
            <a:ext cx="4114800" cy="553998"/>
          </a:xfrm>
        </p:spPr>
        <p:txBody>
          <a:bodyPr/>
          <a:lstStyle/>
          <a:p>
            <a:r>
              <a:rPr lang="en-US" dirty="0"/>
              <a:t>Managers Concern for Addressing Issues</a:t>
            </a:r>
          </a:p>
        </p:txBody>
      </p:sp>
      <p:sp>
        <p:nvSpPr>
          <p:cNvPr id="3" name="Footer Placeholder 2">
            <a:extLst>
              <a:ext uri="{FF2B5EF4-FFF2-40B4-BE49-F238E27FC236}">
                <a16:creationId xmlns:a16="http://schemas.microsoft.com/office/drawing/2014/main" xmlns="" id="{72B26D72-D594-4900-AF75-F3AFD132BB45}"/>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7" name="TextBox 6">
            <a:extLst>
              <a:ext uri="{FF2B5EF4-FFF2-40B4-BE49-F238E27FC236}">
                <a16:creationId xmlns:a16="http://schemas.microsoft.com/office/drawing/2014/main" xmlns="" id="{70000370-534B-4F49-89B6-A545CA3F8FB0}"/>
              </a:ext>
            </a:extLst>
          </p:cNvPr>
          <p:cNvSpPr txBox="1"/>
          <p:nvPr/>
        </p:nvSpPr>
        <p:spPr bwMode="gray">
          <a:xfrm>
            <a:off x="752475" y="2203554"/>
            <a:ext cx="5048718" cy="6501780"/>
          </a:xfrm>
          <a:prstGeom prst="rect">
            <a:avLst/>
          </a:prstGeom>
          <a:noFill/>
        </p:spPr>
        <p:txBody>
          <a:bodyPr wrap="square" lIns="0" tIns="0" rIns="0" bIns="0" rtlCol="0">
            <a:spAutoFit/>
          </a:bodyPr>
          <a:lstStyle/>
          <a:p>
            <a:pPr>
              <a:spcBef>
                <a:spcPts val="500"/>
              </a:spcBef>
            </a:pPr>
            <a:r>
              <a:rPr lang="en-US" sz="2000" dirty="0">
                <a:solidFill>
                  <a:schemeClr val="bg2">
                    <a:lumMod val="75000"/>
                  </a:schemeClr>
                </a:solidFill>
              </a:rPr>
              <a:t>Have </a:t>
            </a:r>
            <a:r>
              <a:rPr lang="en-US" sz="2000" dirty="0">
                <a:solidFill>
                  <a:schemeClr val="bg2">
                    <a:lumMod val="75000"/>
                  </a:schemeClr>
                </a:solidFill>
              </a:rPr>
              <a:t>y</a:t>
            </a:r>
            <a:r>
              <a:rPr lang="en-US" sz="2000" dirty="0" smtClean="0">
                <a:solidFill>
                  <a:schemeClr val="bg2">
                    <a:lumMod val="75000"/>
                  </a:schemeClr>
                </a:solidFill>
              </a:rPr>
              <a:t>ou </a:t>
            </a:r>
            <a:r>
              <a:rPr lang="en-US" sz="2000" dirty="0">
                <a:solidFill>
                  <a:schemeClr val="bg2">
                    <a:lumMod val="75000"/>
                  </a:schemeClr>
                </a:solidFill>
              </a:rPr>
              <a:t>ever held back from addressing a concern with an employee?  </a:t>
            </a: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r>
              <a:rPr lang="en-US" sz="2000" dirty="0">
                <a:solidFill>
                  <a:schemeClr val="bg2">
                    <a:lumMod val="75000"/>
                  </a:schemeClr>
                </a:solidFill>
              </a:rPr>
              <a:t>Why?  What were your concerns?</a:t>
            </a: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r>
              <a:rPr lang="en-US" sz="2000" dirty="0">
                <a:solidFill>
                  <a:schemeClr val="bg2">
                    <a:lumMod val="75000"/>
                  </a:schemeClr>
                </a:solidFill>
              </a:rPr>
              <a:t>Did you eventually overcome your concerns and address the employee? </a:t>
            </a: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r>
              <a:rPr lang="en-US" sz="2000" dirty="0">
                <a:solidFill>
                  <a:schemeClr val="bg2">
                    <a:lumMod val="75000"/>
                  </a:schemeClr>
                </a:solidFill>
              </a:rPr>
              <a:t>What was the resolution? </a:t>
            </a:r>
          </a:p>
          <a:p>
            <a:pPr>
              <a:spcBef>
                <a:spcPts val="500"/>
              </a:spcBef>
            </a:pPr>
            <a:endParaRPr lang="en-US" sz="2000" dirty="0"/>
          </a:p>
          <a:p>
            <a:pPr>
              <a:spcBef>
                <a:spcPts val="500"/>
              </a:spcBef>
            </a:pPr>
            <a:endParaRPr lang="en-US" sz="2000" dirty="0"/>
          </a:p>
        </p:txBody>
      </p:sp>
    </p:spTree>
    <p:extLst>
      <p:ext uri="{BB962C8B-B14F-4D97-AF65-F5344CB8AC3E}">
        <p14:creationId xmlns:p14="http://schemas.microsoft.com/office/powerpoint/2010/main" val="1937857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a:spLocks noGrp="1"/>
          </p:cNvSpPr>
          <p:nvPr>
            <p:ph type="title"/>
          </p:nvPr>
        </p:nvSpPr>
        <p:spPr>
          <a:xfrm>
            <a:off x="752475" y="1150374"/>
            <a:ext cx="4114800" cy="353961"/>
          </a:xfrm>
        </p:spPr>
        <p:txBody>
          <a:bodyPr/>
          <a:lstStyle/>
          <a:p>
            <a:r>
              <a:rPr lang="en-US" altLang="en-US" dirty="0"/>
              <a:t>What is Mental Health?</a:t>
            </a: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2019 United HealthCare Services, Inc. All rights reserved.</a:t>
            </a:r>
          </a:p>
        </p:txBody>
      </p:sp>
      <p:sp>
        <p:nvSpPr>
          <p:cNvPr id="25603" name="Text Placeholder 8"/>
          <p:cNvSpPr txBox="1">
            <a:spLocks/>
          </p:cNvSpPr>
          <p:nvPr/>
        </p:nvSpPr>
        <p:spPr bwMode="auto">
          <a:xfrm>
            <a:off x="752475" y="2014334"/>
            <a:ext cx="6041864" cy="6404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buNone/>
            </a:pPr>
            <a:endParaRPr lang="en-US" sz="2000" dirty="0" smtClean="0">
              <a:solidFill>
                <a:schemeClr val="bg2">
                  <a:lumMod val="75000"/>
                </a:schemeClr>
              </a:solidFill>
            </a:endParaRPr>
          </a:p>
          <a:p>
            <a:pPr>
              <a:buNone/>
            </a:pPr>
            <a:r>
              <a:rPr lang="en-US" sz="2000" dirty="0" smtClean="0">
                <a:solidFill>
                  <a:schemeClr val="bg2">
                    <a:lumMod val="75000"/>
                  </a:schemeClr>
                </a:solidFill>
              </a:rPr>
              <a:t>Mental </a:t>
            </a:r>
            <a:r>
              <a:rPr lang="en-US" sz="2000" dirty="0">
                <a:solidFill>
                  <a:schemeClr val="bg2">
                    <a:lumMod val="75000"/>
                  </a:schemeClr>
                </a:solidFill>
              </a:rPr>
              <a:t>health is a state of emotional and social wellbeing in which a person can:</a:t>
            </a:r>
          </a:p>
          <a:p>
            <a:pPr lvl="1"/>
            <a:endParaRPr lang="en-US" sz="2000" dirty="0">
              <a:solidFill>
                <a:schemeClr val="bg2">
                  <a:lumMod val="75000"/>
                </a:schemeClr>
              </a:solidFill>
            </a:endParaRPr>
          </a:p>
          <a:p>
            <a:pPr lvl="1">
              <a:buClr>
                <a:schemeClr val="bg2">
                  <a:lumMod val="75000"/>
                </a:schemeClr>
              </a:buClr>
            </a:pPr>
            <a:r>
              <a:rPr lang="en-US" sz="2000" dirty="0">
                <a:solidFill>
                  <a:schemeClr val="bg2">
                    <a:lumMod val="75000"/>
                  </a:schemeClr>
                </a:solidFill>
              </a:rPr>
              <a:t>Fulfill his or her potential</a:t>
            </a:r>
          </a:p>
          <a:p>
            <a:pPr lvl="1">
              <a:buClr>
                <a:schemeClr val="bg2">
                  <a:lumMod val="75000"/>
                </a:schemeClr>
              </a:buClr>
            </a:pPr>
            <a:r>
              <a:rPr lang="en-US" sz="2000" dirty="0">
                <a:solidFill>
                  <a:schemeClr val="bg2">
                    <a:lumMod val="75000"/>
                  </a:schemeClr>
                </a:solidFill>
              </a:rPr>
              <a:t>Have a sense of purpose and make a contribution to his or her community</a:t>
            </a:r>
          </a:p>
          <a:p>
            <a:pPr lvl="1">
              <a:buClr>
                <a:schemeClr val="bg2">
                  <a:lumMod val="75000"/>
                </a:schemeClr>
              </a:buClr>
            </a:pPr>
            <a:r>
              <a:rPr lang="en-US" sz="2000" dirty="0">
                <a:solidFill>
                  <a:schemeClr val="bg2">
                    <a:lumMod val="75000"/>
                  </a:schemeClr>
                </a:solidFill>
              </a:rPr>
              <a:t>Engage in productive activities</a:t>
            </a:r>
          </a:p>
          <a:p>
            <a:pPr lvl="1">
              <a:buClr>
                <a:schemeClr val="bg2">
                  <a:lumMod val="75000"/>
                </a:schemeClr>
              </a:buClr>
            </a:pPr>
            <a:r>
              <a:rPr lang="en-US" sz="2000" dirty="0">
                <a:solidFill>
                  <a:schemeClr val="bg2">
                    <a:lumMod val="75000"/>
                  </a:schemeClr>
                </a:solidFill>
              </a:rPr>
              <a:t>Cope with normal stresses of life and adversity</a:t>
            </a:r>
          </a:p>
          <a:p>
            <a:pPr lvl="1">
              <a:buClr>
                <a:schemeClr val="bg2">
                  <a:lumMod val="75000"/>
                </a:schemeClr>
              </a:buClr>
            </a:pPr>
            <a:r>
              <a:rPr lang="en-US" sz="2000" dirty="0">
                <a:solidFill>
                  <a:schemeClr val="bg2">
                    <a:lumMod val="75000"/>
                  </a:schemeClr>
                </a:solidFill>
              </a:rPr>
              <a:t>Maintain healthy relationships</a:t>
            </a:r>
          </a:p>
          <a:p>
            <a:pPr lvl="1"/>
            <a:endParaRPr lang="en-US" altLang="en-US" sz="2000" dirty="0">
              <a:solidFill>
                <a:schemeClr val="bg2">
                  <a:lumMod val="75000"/>
                </a:schemeClr>
              </a:solidFill>
            </a:endParaRPr>
          </a:p>
          <a:p>
            <a:r>
              <a:rPr lang="en-US" sz="2000" dirty="0">
                <a:solidFill>
                  <a:schemeClr val="bg2">
                    <a:lumMod val="75000"/>
                  </a:schemeClr>
                </a:solidFill>
                <a:latin typeface="Arial" pitchFamily="34" charset="0"/>
                <a:cs typeface="Arial" pitchFamily="34" charset="0"/>
              </a:rPr>
              <a:t>Mental health is a continuum, ranging from a state of optimum health, to having an illness or disorder which affects thoughts, </a:t>
            </a:r>
            <a:r>
              <a:rPr lang="en-US" sz="2000" dirty="0" smtClean="0">
                <a:solidFill>
                  <a:schemeClr val="bg2">
                    <a:lumMod val="75000"/>
                  </a:schemeClr>
                </a:solidFill>
                <a:latin typeface="Arial" pitchFamily="34" charset="0"/>
                <a:cs typeface="Arial" pitchFamily="34" charset="0"/>
              </a:rPr>
              <a:t>emotions, </a:t>
            </a:r>
            <a:r>
              <a:rPr lang="en-US" sz="2000" dirty="0">
                <a:solidFill>
                  <a:schemeClr val="bg2">
                    <a:lumMod val="75000"/>
                  </a:schemeClr>
                </a:solidFill>
                <a:latin typeface="Arial" pitchFamily="34" charset="0"/>
                <a:cs typeface="Arial" pitchFamily="34" charset="0"/>
              </a:rPr>
              <a:t>or behavior. Most of us are somewhere in the middle of this continuum, the majority of the time. </a:t>
            </a:r>
          </a:p>
          <a:p>
            <a:endParaRPr lang="en-US" dirty="0">
              <a:latin typeface="Arial" pitchFamily="34" charset="0"/>
              <a:cs typeface="Arial" pitchFamily="34" charset="0"/>
            </a:endParaRPr>
          </a:p>
          <a:p>
            <a:pPr lvl="1"/>
            <a:endParaRPr lang="en-US" altLang="en-US" dirty="0"/>
          </a:p>
        </p:txBody>
      </p:sp>
    </p:spTree>
    <p:extLst>
      <p:ext uri="{BB962C8B-B14F-4D97-AF65-F5344CB8AC3E}">
        <p14:creationId xmlns:p14="http://schemas.microsoft.com/office/powerpoint/2010/main" val="23394944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ext Placeholder 8"/>
          <p:cNvSpPr txBox="1">
            <a:spLocks/>
          </p:cNvSpPr>
          <p:nvPr/>
        </p:nvSpPr>
        <p:spPr bwMode="auto">
          <a:xfrm>
            <a:off x="752168" y="2005867"/>
            <a:ext cx="6105832" cy="6686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defTabSz="685800">
              <a:lnSpc>
                <a:spcPct val="95000"/>
              </a:lnSpc>
              <a:spcBef>
                <a:spcPts val="600"/>
              </a:spcBef>
              <a:spcAft>
                <a:spcPts val="450"/>
              </a:spcAft>
              <a:buClr>
                <a:srgbClr val="F2AA00"/>
              </a:buClr>
              <a:defRPr/>
            </a:pPr>
            <a:endParaRPr lang="en-US" sz="2000" dirty="0" smtClean="0">
              <a:solidFill>
                <a:schemeClr val="bg2">
                  <a:lumMod val="75000"/>
                </a:schemeClr>
              </a:solidFill>
              <a:latin typeface="Arial" panose="020B0604020202020204" pitchFamily="34" charset="0"/>
              <a:cs typeface="Arial" panose="020B0604020202020204" pitchFamily="34" charset="0"/>
            </a:endParaRPr>
          </a:p>
          <a:p>
            <a:pPr defTabSz="685800">
              <a:lnSpc>
                <a:spcPct val="95000"/>
              </a:lnSpc>
              <a:spcBef>
                <a:spcPts val="600"/>
              </a:spcBef>
              <a:spcAft>
                <a:spcPts val="450"/>
              </a:spcAft>
              <a:buClr>
                <a:srgbClr val="F2AA00"/>
              </a:buClr>
              <a:defRPr/>
            </a:pPr>
            <a:r>
              <a:rPr lang="en-US" sz="2000" dirty="0" smtClean="0">
                <a:solidFill>
                  <a:schemeClr val="bg2">
                    <a:lumMod val="75000"/>
                  </a:schemeClr>
                </a:solidFill>
                <a:latin typeface="Arial" panose="020B0604020202020204" pitchFamily="34" charset="0"/>
                <a:cs typeface="Arial" panose="020B0604020202020204" pitchFamily="34" charset="0"/>
              </a:rPr>
              <a:t>Managers </a:t>
            </a:r>
            <a:r>
              <a:rPr lang="en-US" sz="2000" dirty="0">
                <a:solidFill>
                  <a:schemeClr val="bg2">
                    <a:lumMod val="75000"/>
                  </a:schemeClr>
                </a:solidFill>
                <a:latin typeface="Arial" panose="020B0604020202020204" pitchFamily="34" charset="0"/>
                <a:cs typeface="Arial" panose="020B0604020202020204" pitchFamily="34" charset="0"/>
              </a:rPr>
              <a:t>may also be afraid of saying or doing the wrong thing, so they avoid the situation until a crisis occurs. They may fear legal ramifications or be concerned about invading an employee’s privacy. In some cultures it is unusual to ask about someone’s personal </a:t>
            </a:r>
            <a:r>
              <a:rPr lang="en-US" sz="2000" dirty="0" smtClean="0">
                <a:solidFill>
                  <a:schemeClr val="bg2">
                    <a:lumMod val="75000"/>
                  </a:schemeClr>
                </a:solidFill>
                <a:latin typeface="Arial" panose="020B0604020202020204" pitchFamily="34" charset="0"/>
                <a:cs typeface="Arial" panose="020B0604020202020204" pitchFamily="34" charset="0"/>
              </a:rPr>
              <a:t>well-being</a:t>
            </a:r>
            <a:endParaRPr lang="en-US" sz="2000" dirty="0" smtClean="0">
              <a:solidFill>
                <a:schemeClr val="bg2">
                  <a:lumMod val="75000"/>
                </a:schemeClr>
              </a:solidFill>
            </a:endParaRPr>
          </a:p>
          <a:p>
            <a:pPr marL="171450" lvl="0" indent="-171450" defTabSz="685800">
              <a:spcBef>
                <a:spcPts val="600"/>
              </a:spcBef>
              <a:spcAft>
                <a:spcPts val="450"/>
              </a:spcAft>
              <a:buClr>
                <a:schemeClr val="bg2">
                  <a:lumMod val="75000"/>
                </a:schemeClr>
              </a:buClr>
              <a:buFont typeface="Arial" panose="020B0604020202020204" pitchFamily="34" charset="0"/>
              <a:buChar char="•"/>
              <a:defRPr/>
            </a:pPr>
            <a:r>
              <a:rPr lang="en-US" kern="0" dirty="0" smtClean="0">
                <a:solidFill>
                  <a:schemeClr val="bg2">
                    <a:lumMod val="75000"/>
                  </a:schemeClr>
                </a:solidFill>
              </a:rPr>
              <a:t>What </a:t>
            </a:r>
            <a:r>
              <a:rPr lang="en-US" kern="0" dirty="0">
                <a:solidFill>
                  <a:schemeClr val="bg2">
                    <a:lumMod val="75000"/>
                  </a:schemeClr>
                </a:solidFill>
              </a:rPr>
              <a:t>if I say the wrong thing and make the situation worse.</a:t>
            </a:r>
          </a:p>
          <a:p>
            <a:pPr marL="171450" lvl="0" indent="-171450" defTabSz="685800">
              <a:spcBef>
                <a:spcPts val="600"/>
              </a:spcBef>
              <a:spcAft>
                <a:spcPts val="450"/>
              </a:spcAft>
              <a:buClr>
                <a:schemeClr val="bg2">
                  <a:lumMod val="75000"/>
                </a:schemeClr>
              </a:buClr>
              <a:buFont typeface="Arial" panose="020B0604020202020204" pitchFamily="34" charset="0"/>
              <a:buChar char="•"/>
              <a:defRPr/>
            </a:pPr>
            <a:r>
              <a:rPr lang="en-US" kern="0" dirty="0">
                <a:solidFill>
                  <a:schemeClr val="bg2">
                    <a:lumMod val="75000"/>
                  </a:schemeClr>
                </a:solidFill>
              </a:rPr>
              <a:t>I’m not qualified to deal with this</a:t>
            </a:r>
          </a:p>
          <a:p>
            <a:pPr marL="171450" lvl="0" indent="-171450" defTabSz="685800">
              <a:spcBef>
                <a:spcPts val="600"/>
              </a:spcBef>
              <a:spcAft>
                <a:spcPts val="450"/>
              </a:spcAft>
              <a:buClr>
                <a:schemeClr val="bg2">
                  <a:lumMod val="75000"/>
                </a:schemeClr>
              </a:buClr>
              <a:buFont typeface="Arial" panose="020B0604020202020204" pitchFamily="34" charset="0"/>
              <a:buChar char="•"/>
              <a:defRPr/>
            </a:pPr>
            <a:r>
              <a:rPr lang="en-US" kern="0" dirty="0">
                <a:solidFill>
                  <a:schemeClr val="bg2">
                    <a:lumMod val="75000"/>
                  </a:schemeClr>
                </a:solidFill>
              </a:rPr>
              <a:t>I don’t want to interfere, it’s a personal matter, I’ll only get in the way.</a:t>
            </a:r>
          </a:p>
          <a:p>
            <a:pPr marL="171450" lvl="0" indent="-171450" defTabSz="685800">
              <a:spcBef>
                <a:spcPts val="600"/>
              </a:spcBef>
              <a:spcAft>
                <a:spcPts val="450"/>
              </a:spcAft>
              <a:buClr>
                <a:schemeClr val="bg2">
                  <a:lumMod val="75000"/>
                </a:schemeClr>
              </a:buClr>
              <a:buFont typeface="Arial" panose="020B0604020202020204" pitchFamily="34" charset="0"/>
              <a:buChar char="•"/>
              <a:defRPr/>
            </a:pPr>
            <a:r>
              <a:rPr lang="en-US" kern="0" dirty="0">
                <a:solidFill>
                  <a:schemeClr val="bg2">
                    <a:lumMod val="75000"/>
                  </a:schemeClr>
                </a:solidFill>
              </a:rPr>
              <a:t>Won’t they just get over it if I leave them alone?</a:t>
            </a:r>
          </a:p>
          <a:p>
            <a:pPr lvl="0" defTabSz="685800">
              <a:lnSpc>
                <a:spcPct val="95000"/>
              </a:lnSpc>
              <a:spcBef>
                <a:spcPts val="600"/>
              </a:spcBef>
              <a:spcAft>
                <a:spcPts val="450"/>
              </a:spcAft>
              <a:buClr>
                <a:schemeClr val="bg2">
                  <a:lumMod val="75000"/>
                </a:schemeClr>
              </a:buClr>
              <a:defRPr/>
            </a:pPr>
            <a:endParaRPr lang="en-US" kern="0" dirty="0">
              <a:solidFill>
                <a:schemeClr val="bg2">
                  <a:lumMod val="75000"/>
                </a:schemeClr>
              </a:solidFill>
            </a:endParaRPr>
          </a:p>
          <a:p>
            <a:pPr lvl="0" defTabSz="685800">
              <a:lnSpc>
                <a:spcPct val="95000"/>
              </a:lnSpc>
              <a:spcBef>
                <a:spcPts val="600"/>
              </a:spcBef>
              <a:spcAft>
                <a:spcPts val="450"/>
              </a:spcAft>
              <a:buClr>
                <a:srgbClr val="F2AA00"/>
              </a:buClr>
              <a:defRPr/>
            </a:pPr>
            <a:r>
              <a:rPr lang="en-US" sz="2000" kern="0" dirty="0">
                <a:solidFill>
                  <a:schemeClr val="bg2">
                    <a:lumMod val="75000"/>
                  </a:schemeClr>
                </a:solidFill>
              </a:rPr>
              <a:t>Managers also sometimes worry about intervening in issues outside of actual work performance. </a:t>
            </a:r>
          </a:p>
          <a:p>
            <a:pPr lvl="0" defTabSz="685800">
              <a:lnSpc>
                <a:spcPct val="95000"/>
              </a:lnSpc>
              <a:spcBef>
                <a:spcPts val="600"/>
              </a:spcBef>
              <a:spcAft>
                <a:spcPts val="450"/>
              </a:spcAft>
              <a:buClr>
                <a:srgbClr val="F2AA00"/>
              </a:buClr>
              <a:defRPr/>
            </a:pPr>
            <a:r>
              <a:rPr lang="en-US" sz="2000" kern="0" dirty="0">
                <a:solidFill>
                  <a:schemeClr val="bg2">
                    <a:lumMod val="75000"/>
                  </a:schemeClr>
                </a:solidFill>
              </a:rPr>
              <a:t>A useful approach is to consider “what is the worst case scenario if I say or do this” and “what is the worst case scenario if I do nothing. Weighing benefits and consequences can help them determine the right time to intervene.</a:t>
            </a: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2018 United HealthCare Services, Inc. All rights reserved.</a:t>
            </a:r>
            <a:endParaRPr lang="en-US" dirty="0"/>
          </a:p>
        </p:txBody>
      </p:sp>
      <p:sp>
        <p:nvSpPr>
          <p:cNvPr id="4" name="Title 3">
            <a:extLst>
              <a:ext uri="{FF2B5EF4-FFF2-40B4-BE49-F238E27FC236}">
                <a16:creationId xmlns:a16="http://schemas.microsoft.com/office/drawing/2014/main" xmlns="" id="{C04BFA69-D18A-41A6-B389-BA230126B50D}"/>
              </a:ext>
            </a:extLst>
          </p:cNvPr>
          <p:cNvSpPr>
            <a:spLocks noGrp="1"/>
          </p:cNvSpPr>
          <p:nvPr>
            <p:ph type="title"/>
          </p:nvPr>
        </p:nvSpPr>
        <p:spPr/>
        <p:txBody>
          <a:bodyPr/>
          <a:lstStyle/>
          <a:p>
            <a:r>
              <a:rPr lang="en-US" dirty="0"/>
              <a:t>Common Concerns Managers Have About Offering Support</a:t>
            </a:r>
          </a:p>
        </p:txBody>
      </p:sp>
    </p:spTree>
    <p:extLst>
      <p:ext uri="{BB962C8B-B14F-4D97-AF65-F5344CB8AC3E}">
        <p14:creationId xmlns:p14="http://schemas.microsoft.com/office/powerpoint/2010/main" val="896451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07477D-9589-42AC-9376-2ECA912EA9F5}"/>
              </a:ext>
            </a:extLst>
          </p:cNvPr>
          <p:cNvSpPr>
            <a:spLocks noGrp="1"/>
          </p:cNvSpPr>
          <p:nvPr>
            <p:ph type="title"/>
          </p:nvPr>
        </p:nvSpPr>
        <p:spPr>
          <a:xfrm>
            <a:off x="752475" y="1165122"/>
            <a:ext cx="4114800" cy="353961"/>
          </a:xfrm>
        </p:spPr>
        <p:txBody>
          <a:bodyPr/>
          <a:lstStyle/>
          <a:p>
            <a:r>
              <a:rPr lang="en-US" dirty="0"/>
              <a:t>Prepare for Your Conversation?</a:t>
            </a:r>
          </a:p>
        </p:txBody>
      </p:sp>
      <p:sp>
        <p:nvSpPr>
          <p:cNvPr id="3" name="Footer Placeholder 2">
            <a:extLst>
              <a:ext uri="{FF2B5EF4-FFF2-40B4-BE49-F238E27FC236}">
                <a16:creationId xmlns:a16="http://schemas.microsoft.com/office/drawing/2014/main" xmlns="" id="{6009B580-C5F6-46C1-A13B-FEC0E51995B6}"/>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5" name="TextBox 4">
            <a:extLst>
              <a:ext uri="{FF2B5EF4-FFF2-40B4-BE49-F238E27FC236}">
                <a16:creationId xmlns:a16="http://schemas.microsoft.com/office/drawing/2014/main" xmlns="" id="{BD3E1A46-33D8-4C17-BFE4-C8296A35AAB5}"/>
              </a:ext>
            </a:extLst>
          </p:cNvPr>
          <p:cNvSpPr txBox="1"/>
          <p:nvPr/>
        </p:nvSpPr>
        <p:spPr bwMode="gray">
          <a:xfrm>
            <a:off x="810260" y="2045878"/>
            <a:ext cx="5853458" cy="7399462"/>
          </a:xfrm>
          <a:prstGeom prst="rect">
            <a:avLst/>
          </a:prstGeom>
          <a:noFill/>
        </p:spPr>
        <p:txBody>
          <a:bodyPr wrap="square" lIns="0" tIns="0" rIns="0" bIns="0" rtlCol="0">
            <a:spAutoFit/>
          </a:bodyPr>
          <a:lstStyle/>
          <a:p>
            <a:pPr>
              <a:spcBef>
                <a:spcPts val="500"/>
              </a:spcBef>
            </a:pPr>
            <a:r>
              <a:rPr lang="en-US" sz="2000" dirty="0">
                <a:solidFill>
                  <a:schemeClr val="bg2">
                    <a:lumMod val="75000"/>
                  </a:schemeClr>
                </a:solidFill>
              </a:rPr>
              <a:t>Prepare for your conversation by writing down what you observed:</a:t>
            </a:r>
          </a:p>
          <a:p>
            <a:pPr>
              <a:spcBef>
                <a:spcPts val="500"/>
              </a:spcBef>
            </a:pPr>
            <a:endParaRPr lang="en-US" sz="2000" dirty="0">
              <a:solidFill>
                <a:schemeClr val="bg2">
                  <a:lumMod val="75000"/>
                </a:schemeClr>
              </a:solidFill>
            </a:endParaRPr>
          </a:p>
          <a:p>
            <a:pPr>
              <a:spcBef>
                <a:spcPts val="500"/>
              </a:spcBef>
            </a:pPr>
            <a:endParaRPr lang="en-US" sz="2000" dirty="0" smtClean="0">
              <a:solidFill>
                <a:schemeClr val="bg2">
                  <a:lumMod val="75000"/>
                </a:schemeClr>
              </a:solidFill>
            </a:endParaRPr>
          </a:p>
          <a:p>
            <a:pPr>
              <a:spcBef>
                <a:spcPts val="500"/>
              </a:spcBef>
            </a:pPr>
            <a:r>
              <a:rPr lang="en-US" sz="2000" dirty="0" smtClean="0">
                <a:solidFill>
                  <a:schemeClr val="bg2">
                    <a:lumMod val="75000"/>
                  </a:schemeClr>
                </a:solidFill>
              </a:rPr>
              <a:t>What </a:t>
            </a:r>
            <a:r>
              <a:rPr lang="en-US" sz="2000" dirty="0">
                <a:solidFill>
                  <a:schemeClr val="bg2">
                    <a:lumMod val="75000"/>
                  </a:schemeClr>
                </a:solidFill>
              </a:rPr>
              <a:t>was the situation/circumstance (include date, time, location, who else was involved)?</a:t>
            </a: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r>
              <a:rPr lang="en-US" sz="2000" dirty="0">
                <a:solidFill>
                  <a:schemeClr val="bg2">
                    <a:lumMod val="75000"/>
                  </a:schemeClr>
                </a:solidFill>
              </a:rPr>
              <a:t>What exactly did they say or do?</a:t>
            </a: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r>
              <a:rPr lang="en-US" sz="2000" dirty="0">
                <a:solidFill>
                  <a:schemeClr val="bg2">
                    <a:lumMod val="75000"/>
                  </a:schemeClr>
                </a:solidFill>
              </a:rPr>
              <a:t>How will you clearly state the situation while showing support and concern for the employee?</a:t>
            </a:r>
          </a:p>
          <a:p>
            <a:pPr>
              <a:spcBef>
                <a:spcPts val="500"/>
              </a:spcBef>
            </a:pPr>
            <a:r>
              <a:rPr lang="en-US" sz="2000" dirty="0"/>
              <a:t> </a:t>
            </a:r>
          </a:p>
          <a:p>
            <a:pPr>
              <a:spcBef>
                <a:spcPts val="500"/>
              </a:spcBef>
            </a:pPr>
            <a:endParaRPr lang="en-US" sz="2000" dirty="0"/>
          </a:p>
          <a:p>
            <a:pPr>
              <a:spcBef>
                <a:spcPts val="500"/>
              </a:spcBef>
            </a:pPr>
            <a:endParaRPr lang="en-US" sz="2000" dirty="0"/>
          </a:p>
          <a:p>
            <a:pPr>
              <a:spcBef>
                <a:spcPts val="500"/>
              </a:spcBef>
            </a:pPr>
            <a:endParaRPr lang="en-US" sz="1000" dirty="0"/>
          </a:p>
        </p:txBody>
      </p:sp>
    </p:spTree>
    <p:extLst>
      <p:ext uri="{BB962C8B-B14F-4D97-AF65-F5344CB8AC3E}">
        <p14:creationId xmlns:p14="http://schemas.microsoft.com/office/powerpoint/2010/main" val="11709908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D11088-AAD0-46D0-9D5F-67F61314FE81}"/>
              </a:ext>
            </a:extLst>
          </p:cNvPr>
          <p:cNvSpPr>
            <a:spLocks noGrp="1"/>
          </p:cNvSpPr>
          <p:nvPr>
            <p:ph type="title"/>
          </p:nvPr>
        </p:nvSpPr>
        <p:spPr>
          <a:xfrm>
            <a:off x="752475" y="1145115"/>
            <a:ext cx="4114800" cy="276999"/>
          </a:xfrm>
        </p:spPr>
        <p:txBody>
          <a:bodyPr/>
          <a:lstStyle/>
          <a:p>
            <a:r>
              <a:rPr lang="en-US" dirty="0"/>
              <a:t>Step 3: Intervene</a:t>
            </a:r>
          </a:p>
        </p:txBody>
      </p:sp>
      <p:sp>
        <p:nvSpPr>
          <p:cNvPr id="3" name="Footer Placeholder 2">
            <a:extLst>
              <a:ext uri="{FF2B5EF4-FFF2-40B4-BE49-F238E27FC236}">
                <a16:creationId xmlns:a16="http://schemas.microsoft.com/office/drawing/2014/main" xmlns="" id="{5106438E-B4B2-46BA-97ED-A785A5D84EBB}"/>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4" name="Rectangle 3">
            <a:extLst>
              <a:ext uri="{FF2B5EF4-FFF2-40B4-BE49-F238E27FC236}">
                <a16:creationId xmlns:a16="http://schemas.microsoft.com/office/drawing/2014/main" xmlns="" id="{4D30B235-843A-4AF8-8A72-D482F4025547}"/>
              </a:ext>
            </a:extLst>
          </p:cNvPr>
          <p:cNvSpPr/>
          <p:nvPr/>
        </p:nvSpPr>
        <p:spPr>
          <a:xfrm>
            <a:off x="752475" y="2235924"/>
            <a:ext cx="6112151" cy="6863417"/>
          </a:xfrm>
          <a:prstGeom prst="rect">
            <a:avLst/>
          </a:prstGeom>
        </p:spPr>
        <p:txBody>
          <a:bodyPr wrap="square">
            <a:spAutoFit/>
          </a:bodyPr>
          <a:lstStyle/>
          <a:p>
            <a:pPr>
              <a:spcAft>
                <a:spcPts val="0"/>
              </a:spcAft>
              <a:buNone/>
            </a:pPr>
            <a:r>
              <a:rPr lang="en-US" sz="2000" dirty="0">
                <a:solidFill>
                  <a:schemeClr val="bg2">
                    <a:lumMod val="75000"/>
                  </a:schemeClr>
                </a:solidFill>
              </a:rPr>
              <a:t>Before you step-in, it is important to consider:</a:t>
            </a:r>
          </a:p>
          <a:p>
            <a:pPr>
              <a:spcAft>
                <a:spcPts val="0"/>
              </a:spcAft>
              <a:buNone/>
            </a:pPr>
            <a:endParaRPr lang="en-US" sz="2000" dirty="0">
              <a:solidFill>
                <a:schemeClr val="bg2">
                  <a:lumMod val="75000"/>
                </a:schemeClr>
              </a:solidFill>
            </a:endParaRPr>
          </a:p>
          <a:p>
            <a:pPr marL="285750" indent="-285750">
              <a:buClr>
                <a:schemeClr val="bg2">
                  <a:lumMod val="75000"/>
                </a:schemeClr>
              </a:buClr>
              <a:buFont typeface="Arial" panose="020B0604020202020204" pitchFamily="34" charset="0"/>
              <a:buChar char="•"/>
            </a:pPr>
            <a:r>
              <a:rPr lang="en-AU" sz="2000" dirty="0">
                <a:solidFill>
                  <a:schemeClr val="bg2">
                    <a:lumMod val="75000"/>
                  </a:schemeClr>
                </a:solidFill>
              </a:rPr>
              <a:t>To what extent might their mental illness be causing poor performance?</a:t>
            </a:r>
          </a:p>
          <a:p>
            <a:pPr marL="285750" indent="-285750">
              <a:buClr>
                <a:schemeClr val="bg2">
                  <a:lumMod val="75000"/>
                </a:schemeClr>
              </a:buClr>
              <a:buFont typeface="Arial" panose="020B0604020202020204" pitchFamily="34" charset="0"/>
              <a:buChar char="•"/>
            </a:pPr>
            <a:r>
              <a:rPr lang="en-AU" sz="2000" dirty="0">
                <a:solidFill>
                  <a:schemeClr val="bg2">
                    <a:lumMod val="75000"/>
                  </a:schemeClr>
                </a:solidFill>
              </a:rPr>
              <a:t>How serious is the performance concern?</a:t>
            </a:r>
          </a:p>
          <a:p>
            <a:pPr marL="285750" indent="-285750">
              <a:buClr>
                <a:schemeClr val="bg2">
                  <a:lumMod val="75000"/>
                </a:schemeClr>
              </a:buClr>
              <a:buFont typeface="Arial" panose="020B0604020202020204" pitchFamily="34" charset="0"/>
              <a:buChar char="•"/>
            </a:pPr>
            <a:r>
              <a:rPr lang="en-AU" sz="2000" dirty="0">
                <a:solidFill>
                  <a:schemeClr val="bg2">
                    <a:lumMod val="75000"/>
                  </a:schemeClr>
                </a:solidFill>
              </a:rPr>
              <a:t>Does the performance affect a key part of the job? </a:t>
            </a:r>
          </a:p>
          <a:p>
            <a:pPr marL="285750" indent="-285750">
              <a:buClr>
                <a:schemeClr val="bg2">
                  <a:lumMod val="75000"/>
                </a:schemeClr>
              </a:buClr>
              <a:buFont typeface="Arial" panose="020B0604020202020204" pitchFamily="34" charset="0"/>
              <a:buChar char="•"/>
            </a:pPr>
            <a:r>
              <a:rPr lang="en-AU" sz="2000" dirty="0">
                <a:solidFill>
                  <a:schemeClr val="bg2">
                    <a:lumMod val="75000"/>
                  </a:schemeClr>
                </a:solidFill>
              </a:rPr>
              <a:t>Can a reasonable adjustment be made to address the performance shortfall?</a:t>
            </a:r>
          </a:p>
          <a:p>
            <a:pPr marL="285750" indent="-285750">
              <a:buClr>
                <a:schemeClr val="bg2">
                  <a:lumMod val="75000"/>
                </a:schemeClr>
              </a:buClr>
              <a:buFont typeface="Arial" panose="020B0604020202020204" pitchFamily="34" charset="0"/>
              <a:buChar char="•"/>
            </a:pPr>
            <a:r>
              <a:rPr lang="en-AU" sz="2000" dirty="0">
                <a:solidFill>
                  <a:schemeClr val="bg2">
                    <a:lumMod val="75000"/>
                  </a:schemeClr>
                </a:solidFill>
              </a:rPr>
              <a:t> What is </a:t>
            </a:r>
            <a:r>
              <a:rPr lang="en-GB" sz="2000" dirty="0">
                <a:solidFill>
                  <a:schemeClr val="bg2">
                    <a:lumMod val="75000"/>
                  </a:schemeClr>
                </a:solidFill>
              </a:rPr>
              <a:t>the</a:t>
            </a:r>
            <a:r>
              <a:rPr lang="en-AU" sz="2000" dirty="0">
                <a:solidFill>
                  <a:schemeClr val="bg2">
                    <a:lumMod val="75000"/>
                  </a:schemeClr>
                </a:solidFill>
              </a:rPr>
              <a:t> </a:t>
            </a:r>
            <a:r>
              <a:rPr lang="en-US" sz="2000" dirty="0">
                <a:solidFill>
                  <a:schemeClr val="bg2">
                    <a:lumMod val="75000"/>
                  </a:schemeClr>
                </a:solidFill>
              </a:rPr>
              <a:t>individual</a:t>
            </a:r>
            <a:r>
              <a:rPr lang="en-AU" sz="2000" dirty="0">
                <a:solidFill>
                  <a:schemeClr val="bg2">
                    <a:lumMod val="75000"/>
                  </a:schemeClr>
                </a:solidFill>
              </a:rPr>
              <a:t> doing to address their own health/wellbeing?</a:t>
            </a:r>
          </a:p>
          <a:p>
            <a:pPr marL="285750" indent="-285750">
              <a:buClr>
                <a:schemeClr val="accent2"/>
              </a:buClr>
              <a:buFont typeface="Arial" panose="020B0604020202020204" pitchFamily="34" charset="0"/>
              <a:buChar char="•"/>
            </a:pPr>
            <a:endParaRPr lang="en-AU" sz="2000" dirty="0">
              <a:solidFill>
                <a:schemeClr val="bg2">
                  <a:lumMod val="75000"/>
                </a:schemeClr>
              </a:solidFill>
            </a:endParaRPr>
          </a:p>
          <a:p>
            <a:pPr>
              <a:buClr>
                <a:schemeClr val="accent2"/>
              </a:buClr>
            </a:pPr>
            <a:r>
              <a:rPr lang="en-US" sz="2000" dirty="0">
                <a:solidFill>
                  <a:schemeClr val="bg2">
                    <a:lumMod val="75000"/>
                  </a:schemeClr>
                </a:solidFill>
              </a:rPr>
              <a:t>Individuals need to be in a state (physically, </a:t>
            </a:r>
            <a:r>
              <a:rPr lang="en-US" sz="2000" dirty="0" smtClean="0">
                <a:solidFill>
                  <a:schemeClr val="bg2">
                    <a:lumMod val="75000"/>
                  </a:schemeClr>
                </a:solidFill>
              </a:rPr>
              <a:t>mentally, </a:t>
            </a:r>
            <a:r>
              <a:rPr lang="en-US" sz="2000" dirty="0">
                <a:solidFill>
                  <a:schemeClr val="bg2">
                    <a:lumMod val="75000"/>
                  </a:schemeClr>
                </a:solidFill>
              </a:rPr>
              <a:t>and behaviorally) where they can perform tasks competently and in a manner which does not compromise or threaten the safety or health of themselves and others. </a:t>
            </a:r>
          </a:p>
          <a:p>
            <a:pPr defTabSz="914400">
              <a:defRPr/>
            </a:pPr>
            <a:endParaRPr lang="en-US" sz="2000" dirty="0">
              <a:solidFill>
                <a:schemeClr val="bg2">
                  <a:lumMod val="75000"/>
                </a:schemeClr>
              </a:solidFill>
            </a:endParaRPr>
          </a:p>
          <a:p>
            <a:pPr defTabSz="914400">
              <a:defRPr/>
            </a:pPr>
            <a:r>
              <a:rPr lang="en-US" sz="2000" dirty="0">
                <a:solidFill>
                  <a:schemeClr val="bg2">
                    <a:lumMod val="75000"/>
                  </a:schemeClr>
                </a:solidFill>
              </a:rPr>
              <a:t>When work performance declines in relation to established work performance standards, managers must still be able to address performance concerns for staff even if they are affected by mental or physical health issues</a:t>
            </a:r>
            <a:endParaRPr lang="en-AU" sz="2000" dirty="0">
              <a:solidFill>
                <a:schemeClr val="bg2">
                  <a:lumMod val="75000"/>
                </a:schemeClr>
              </a:solidFill>
            </a:endParaRPr>
          </a:p>
        </p:txBody>
      </p:sp>
    </p:spTree>
    <p:extLst>
      <p:ext uri="{BB962C8B-B14F-4D97-AF65-F5344CB8AC3E}">
        <p14:creationId xmlns:p14="http://schemas.microsoft.com/office/powerpoint/2010/main" val="18510574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AF0C81D1-B311-4503-9C62-C1837ACA7223}"/>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4" name="Rectangle 3">
            <a:extLst>
              <a:ext uri="{FF2B5EF4-FFF2-40B4-BE49-F238E27FC236}">
                <a16:creationId xmlns:a16="http://schemas.microsoft.com/office/drawing/2014/main" xmlns="" id="{73F36E79-9265-4427-8F28-1B835F8FD5A9}"/>
              </a:ext>
            </a:extLst>
          </p:cNvPr>
          <p:cNvSpPr/>
          <p:nvPr/>
        </p:nvSpPr>
        <p:spPr>
          <a:xfrm>
            <a:off x="752475" y="2257426"/>
            <a:ext cx="6072395" cy="7105535"/>
          </a:xfrm>
          <a:prstGeom prst="rect">
            <a:avLst/>
          </a:prstGeom>
        </p:spPr>
        <p:txBody>
          <a:bodyPr wrap="square">
            <a:spAutoFit/>
          </a:bodyPr>
          <a:lstStyle/>
          <a:p>
            <a:pPr lvl="0" defTabSz="685800">
              <a:lnSpc>
                <a:spcPct val="95000"/>
              </a:lnSpc>
              <a:spcBef>
                <a:spcPts val="600"/>
              </a:spcBef>
              <a:spcAft>
                <a:spcPts val="450"/>
              </a:spcAft>
              <a:buClr>
                <a:srgbClr val="F2AA00"/>
              </a:buClr>
              <a:defRPr/>
            </a:pPr>
            <a:r>
              <a:rPr lang="en-US" sz="2000" dirty="0">
                <a:solidFill>
                  <a:schemeClr val="bg2">
                    <a:lumMod val="75000"/>
                  </a:schemeClr>
                </a:solidFill>
              </a:rPr>
              <a:t>Our goal is to open up a dialogue with the employee in an attempt to have them open up. It might be hard for some people to open up, be  persist and ask again, gently.  Try asking </a:t>
            </a:r>
            <a:r>
              <a:rPr lang="en-US" sz="2000" dirty="0" smtClean="0">
                <a:solidFill>
                  <a:schemeClr val="bg2">
                    <a:lumMod val="75000"/>
                  </a:schemeClr>
                </a:solidFill>
              </a:rPr>
              <a:t>“</a:t>
            </a:r>
            <a:r>
              <a:rPr lang="en-US" sz="2000" dirty="0">
                <a:solidFill>
                  <a:schemeClr val="bg2">
                    <a:lumMod val="75000"/>
                  </a:schemeClr>
                </a:solidFill>
              </a:rPr>
              <a:t>H</a:t>
            </a:r>
            <a:r>
              <a:rPr lang="en-US" sz="2000" dirty="0" smtClean="0">
                <a:solidFill>
                  <a:schemeClr val="bg2">
                    <a:lumMod val="75000"/>
                  </a:schemeClr>
                </a:solidFill>
              </a:rPr>
              <a:t>ow are things?” </a:t>
            </a:r>
            <a:r>
              <a:rPr lang="en-US" sz="2000" dirty="0">
                <a:solidFill>
                  <a:schemeClr val="bg2">
                    <a:lumMod val="75000"/>
                  </a:schemeClr>
                </a:solidFill>
              </a:rPr>
              <a:t>and when you get “I’m fine” or “</a:t>
            </a:r>
            <a:r>
              <a:rPr lang="en-US" sz="2000" dirty="0" smtClean="0">
                <a:solidFill>
                  <a:schemeClr val="bg2">
                    <a:lumMod val="75000"/>
                  </a:schemeClr>
                </a:solidFill>
              </a:rPr>
              <a:t>Fine,” </a:t>
            </a:r>
            <a:r>
              <a:rPr lang="en-US" sz="2000" dirty="0">
                <a:solidFill>
                  <a:schemeClr val="bg2">
                    <a:lumMod val="75000"/>
                  </a:schemeClr>
                </a:solidFill>
              </a:rPr>
              <a:t>I say </a:t>
            </a:r>
            <a:r>
              <a:rPr lang="en-US" sz="2000" dirty="0" smtClean="0">
                <a:solidFill>
                  <a:schemeClr val="bg2">
                    <a:lumMod val="75000"/>
                  </a:schemeClr>
                </a:solidFill>
              </a:rPr>
              <a:t>“No, </a:t>
            </a:r>
            <a:r>
              <a:rPr lang="en-US" sz="2000" b="1" i="1" dirty="0" smtClean="0">
                <a:solidFill>
                  <a:schemeClr val="bg2">
                    <a:lumMod val="75000"/>
                  </a:schemeClr>
                </a:solidFill>
              </a:rPr>
              <a:t>really</a:t>
            </a:r>
            <a:r>
              <a:rPr lang="en-US" sz="2000" dirty="0" smtClean="0">
                <a:solidFill>
                  <a:schemeClr val="bg2">
                    <a:lumMod val="75000"/>
                  </a:schemeClr>
                </a:solidFill>
              </a:rPr>
              <a:t>,</a:t>
            </a:r>
            <a:r>
              <a:rPr lang="en-US" sz="2000" dirty="0">
                <a:solidFill>
                  <a:schemeClr val="bg2">
                    <a:lumMod val="75000"/>
                  </a:schemeClr>
                </a:solidFill>
              </a:rPr>
              <a:t> how are you?” </a:t>
            </a:r>
            <a:endParaRPr kumimoji="0" lang="en-US" sz="2000" b="0" i="0" u="none" strike="noStrike" kern="0" cap="none" spc="0" normalizeH="0" baseline="0" noProof="0" dirty="0">
              <a:ln>
                <a:noFill/>
              </a:ln>
              <a:solidFill>
                <a:schemeClr val="bg2">
                  <a:lumMod val="75000"/>
                </a:schemeClr>
              </a:solidFill>
              <a:effectLst/>
              <a:uLnTx/>
              <a:uFillTx/>
            </a:endParaRP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How are you?</a:t>
            </a: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How are things?  </a:t>
            </a: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Can we get together to chat about things in general?</a:t>
            </a: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It would be good to have regular meetings so I can check in with you </a:t>
            </a:r>
            <a:r>
              <a:rPr kumimoji="0" lang="en-US" sz="2000" b="0" i="0" u="none" strike="noStrike" kern="0" cap="none" spc="0" normalizeH="0" baseline="0" noProof="0" dirty="0" smtClean="0">
                <a:ln>
                  <a:noFill/>
                </a:ln>
                <a:solidFill>
                  <a:schemeClr val="bg2">
                    <a:lumMod val="75000"/>
                  </a:schemeClr>
                </a:solidFill>
                <a:effectLst/>
                <a:uLnTx/>
                <a:uFillTx/>
              </a:rPr>
              <a:t>on </a:t>
            </a:r>
            <a:r>
              <a:rPr kumimoji="0" lang="en-US" sz="2000" b="0" i="0" u="none" strike="noStrike" kern="0" cap="none" spc="0" normalizeH="0" baseline="0" noProof="0" dirty="0">
                <a:ln>
                  <a:noFill/>
                </a:ln>
                <a:solidFill>
                  <a:schemeClr val="bg2">
                    <a:lumMod val="75000"/>
                  </a:schemeClr>
                </a:solidFill>
                <a:effectLst/>
                <a:uLnTx/>
                <a:uFillTx/>
              </a:rPr>
              <a:t>how you feel about the current situation.</a:t>
            </a: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 I notice how ([hard you’re working / what long hours you’re doing / how often you stay late),  let’s talk about it.</a:t>
            </a: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lang="en-US" sz="2400" kern="0" dirty="0">
              <a:solidFill>
                <a:srgbClr val="55565A"/>
              </a:solidFill>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kumimoji="0" lang="en-US" sz="2400" b="0" i="0" u="none" strike="noStrike" kern="0" cap="none" spc="0" normalizeH="0" baseline="0" noProof="0" dirty="0">
              <a:ln>
                <a:noFill/>
              </a:ln>
              <a:solidFill>
                <a:srgbClr val="55565A"/>
              </a:solidFill>
              <a:effectLst/>
              <a:uLnTx/>
              <a:uFillTx/>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kumimoji="0" lang="en-US" sz="2400" b="0" i="0" u="none" strike="noStrike" kern="0" cap="none" spc="0" normalizeH="0" baseline="0" noProof="0" dirty="0">
              <a:ln>
                <a:noFill/>
              </a:ln>
              <a:solidFill>
                <a:sysClr val="windowText" lastClr="000000"/>
              </a:solidFill>
              <a:effectLst/>
              <a:uLnTx/>
              <a:uFillTx/>
            </a:endParaRPr>
          </a:p>
        </p:txBody>
      </p:sp>
      <p:sp>
        <p:nvSpPr>
          <p:cNvPr id="6" name="Title 5">
            <a:extLst>
              <a:ext uri="{FF2B5EF4-FFF2-40B4-BE49-F238E27FC236}">
                <a16:creationId xmlns:a16="http://schemas.microsoft.com/office/drawing/2014/main" xmlns="" id="{B0E71574-8BAB-45AB-822E-DCC1A3492320}"/>
              </a:ext>
            </a:extLst>
          </p:cNvPr>
          <p:cNvSpPr>
            <a:spLocks noGrp="1"/>
          </p:cNvSpPr>
          <p:nvPr>
            <p:ph type="title"/>
          </p:nvPr>
        </p:nvSpPr>
        <p:spPr>
          <a:xfrm>
            <a:off x="752475" y="1130367"/>
            <a:ext cx="4114800" cy="276999"/>
          </a:xfrm>
        </p:spPr>
        <p:txBody>
          <a:bodyPr/>
          <a:lstStyle/>
          <a:p>
            <a:r>
              <a:rPr lang="en-US" dirty="0"/>
              <a:t>Conversation Starters</a:t>
            </a:r>
          </a:p>
        </p:txBody>
      </p:sp>
    </p:spTree>
    <p:extLst>
      <p:ext uri="{BB962C8B-B14F-4D97-AF65-F5344CB8AC3E}">
        <p14:creationId xmlns:p14="http://schemas.microsoft.com/office/powerpoint/2010/main" val="33620796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141516-AC42-4BC9-AC3D-7DF5CF28529A}"/>
              </a:ext>
            </a:extLst>
          </p:cNvPr>
          <p:cNvSpPr>
            <a:spLocks noGrp="1"/>
          </p:cNvSpPr>
          <p:nvPr>
            <p:ph type="title"/>
          </p:nvPr>
        </p:nvSpPr>
        <p:spPr>
          <a:xfrm>
            <a:off x="765065" y="1159525"/>
            <a:ext cx="4114800" cy="276999"/>
          </a:xfrm>
        </p:spPr>
        <p:txBody>
          <a:bodyPr/>
          <a:lstStyle/>
          <a:p>
            <a:r>
              <a:rPr lang="en-US" dirty="0"/>
              <a:t>How To Intervene Effectively</a:t>
            </a:r>
          </a:p>
        </p:txBody>
      </p:sp>
      <p:sp>
        <p:nvSpPr>
          <p:cNvPr id="3" name="Footer Placeholder 2">
            <a:extLst>
              <a:ext uri="{FF2B5EF4-FFF2-40B4-BE49-F238E27FC236}">
                <a16:creationId xmlns:a16="http://schemas.microsoft.com/office/drawing/2014/main" xmlns="" id="{D2F4AE47-C3D4-46ED-B695-F111DFC89B6F}"/>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4" name="Rectangle 3">
            <a:extLst>
              <a:ext uri="{FF2B5EF4-FFF2-40B4-BE49-F238E27FC236}">
                <a16:creationId xmlns:a16="http://schemas.microsoft.com/office/drawing/2014/main" xmlns="" id="{69B211EF-AB4E-488D-88F7-86F626139368}"/>
              </a:ext>
            </a:extLst>
          </p:cNvPr>
          <p:cNvSpPr/>
          <p:nvPr/>
        </p:nvSpPr>
        <p:spPr>
          <a:xfrm>
            <a:off x="752474" y="2286001"/>
            <a:ext cx="5847109" cy="7231210"/>
          </a:xfrm>
          <a:prstGeom prst="rect">
            <a:avLst/>
          </a:prstGeom>
        </p:spPr>
        <p:txBody>
          <a:bodyPr wrap="square">
            <a:spAutoFit/>
          </a:bodyPr>
          <a:lstStyle/>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AU" sz="2000" b="0" i="0" u="none" strike="noStrike" kern="0" cap="none" spc="0" normalizeH="0" baseline="0" noProof="0" dirty="0">
                <a:ln>
                  <a:noFill/>
                </a:ln>
                <a:solidFill>
                  <a:schemeClr val="bg2">
                    <a:lumMod val="75000"/>
                  </a:schemeClr>
                </a:solidFill>
                <a:effectLst/>
                <a:uLnTx/>
                <a:uFillTx/>
              </a:rPr>
              <a:t>Educate yourself on mental health issues ahead of </a:t>
            </a:r>
            <a:r>
              <a:rPr kumimoji="0" lang="en-AU" sz="2000" b="0" i="0" u="none" strike="noStrike" kern="0" cap="none" spc="0" normalizeH="0" baseline="0" noProof="0" dirty="0" smtClean="0">
                <a:ln>
                  <a:noFill/>
                </a:ln>
                <a:solidFill>
                  <a:schemeClr val="bg2">
                    <a:lumMod val="75000"/>
                  </a:schemeClr>
                </a:solidFill>
                <a:effectLst/>
                <a:uLnTx/>
                <a:uFillTx/>
              </a:rPr>
              <a:t>time - </a:t>
            </a:r>
            <a:r>
              <a:rPr kumimoji="0" lang="en-AU" sz="2000" b="0" i="0" u="none" strike="noStrike" kern="0" cap="none" spc="0" normalizeH="0" baseline="0" noProof="0" dirty="0">
                <a:ln>
                  <a:noFill/>
                </a:ln>
                <a:solidFill>
                  <a:schemeClr val="bg2">
                    <a:lumMod val="75000"/>
                  </a:schemeClr>
                </a:solidFill>
                <a:effectLst/>
                <a:uLnTx/>
                <a:uFillTx/>
              </a:rPr>
              <a:t>the more you know, the more effective you will be</a:t>
            </a: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AU" sz="2000" b="0" i="0" u="none" strike="noStrike" kern="0" cap="none" spc="0" normalizeH="0" baseline="0" noProof="0" dirty="0">
                <a:ln>
                  <a:noFill/>
                </a:ln>
                <a:solidFill>
                  <a:schemeClr val="bg2">
                    <a:lumMod val="75000"/>
                  </a:schemeClr>
                </a:solidFill>
                <a:effectLst/>
                <a:uLnTx/>
                <a:uFillTx/>
              </a:rPr>
              <a:t>Listen, allow the employee to speak openly and give your undivided attention</a:t>
            </a: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AU" sz="2000" b="0" i="0" u="none" strike="noStrike" kern="0" cap="none" spc="0" normalizeH="0" baseline="0" noProof="0" dirty="0">
                <a:ln>
                  <a:noFill/>
                </a:ln>
                <a:solidFill>
                  <a:schemeClr val="bg2">
                    <a:lumMod val="75000"/>
                  </a:schemeClr>
                </a:solidFill>
                <a:effectLst/>
                <a:uLnTx/>
                <a:uFillTx/>
              </a:rPr>
              <a:t>Offer your support so they feel safe and cared for</a:t>
            </a: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AU" sz="2000" b="0" i="0" u="none" strike="noStrike" kern="0" cap="none" spc="0" normalizeH="0" baseline="0" noProof="0" dirty="0">
                <a:ln>
                  <a:noFill/>
                </a:ln>
                <a:solidFill>
                  <a:schemeClr val="bg2">
                    <a:lumMod val="75000"/>
                  </a:schemeClr>
                </a:solidFill>
                <a:effectLst/>
                <a:uLnTx/>
                <a:uFillTx/>
              </a:rPr>
              <a:t>Encourage the employee to seek help </a:t>
            </a: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AU" sz="2000" b="0" i="0" u="none" strike="noStrike" kern="0" cap="none" spc="0" normalizeH="0" baseline="0" noProof="0" dirty="0">
                <a:ln>
                  <a:noFill/>
                </a:ln>
                <a:solidFill>
                  <a:schemeClr val="bg2">
                    <a:lumMod val="75000"/>
                  </a:schemeClr>
                </a:solidFill>
                <a:effectLst/>
                <a:uLnTx/>
                <a:uFillTx/>
              </a:rPr>
              <a:t>Offer information on the EAP and any other organizational benefits that might assist them</a:t>
            </a: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AU" sz="2000" b="0" i="0" u="none" strike="noStrike" kern="0" cap="none" spc="0" normalizeH="0" baseline="0" noProof="0" dirty="0">
                <a:ln>
                  <a:noFill/>
                </a:ln>
                <a:solidFill>
                  <a:schemeClr val="bg2">
                    <a:lumMod val="75000"/>
                  </a:schemeClr>
                </a:solidFill>
                <a:effectLst/>
                <a:uLnTx/>
                <a:uFillTx/>
              </a:rPr>
              <a:t>Be willing to look at possible changes to work assignments and work schedule</a:t>
            </a:r>
          </a:p>
          <a:p>
            <a:pPr marL="285750" marR="0" lvl="0" indent="-285750" defTabSz="685800" eaLnBrk="1" fontAlgn="auto" latinLnBrk="0" hangingPunct="1">
              <a:spcBef>
                <a:spcPts val="600"/>
              </a:spcBef>
              <a:spcAft>
                <a:spcPts val="450"/>
              </a:spcAft>
              <a:buClr>
                <a:srgbClr val="F2AA00"/>
              </a:buClr>
              <a:buSzTx/>
              <a:buFont typeface="Arial" panose="020B0604020202020204" pitchFamily="34" charset="0"/>
              <a:buChar char="•"/>
              <a:tabLst/>
              <a:defRPr/>
            </a:pPr>
            <a:endParaRPr lang="en-AU" sz="1700" kern="0" dirty="0">
              <a:solidFill>
                <a:srgbClr val="55565A"/>
              </a:solidFill>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kumimoji="0" lang="en-AU" sz="1700" b="0" i="0" u="none" strike="noStrike" kern="0" cap="none" spc="0" normalizeH="0" baseline="0" noProof="0" dirty="0">
              <a:ln>
                <a:noFill/>
              </a:ln>
              <a:solidFill>
                <a:srgbClr val="55565A"/>
              </a:solidFill>
              <a:effectLst/>
              <a:uLnTx/>
              <a:uFillTx/>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lang="en-AU" sz="1700" kern="0" dirty="0">
              <a:solidFill>
                <a:srgbClr val="55565A"/>
              </a:solidFill>
            </a:endParaRPr>
          </a:p>
          <a:p>
            <a:pPr marR="0" lvl="0" defTabSz="685800" eaLnBrk="1" fontAlgn="auto" latinLnBrk="0" hangingPunct="1">
              <a:lnSpc>
                <a:spcPct val="95000"/>
              </a:lnSpc>
              <a:spcBef>
                <a:spcPts val="600"/>
              </a:spcBef>
              <a:spcAft>
                <a:spcPts val="450"/>
              </a:spcAft>
              <a:buClr>
                <a:srgbClr val="F2AA00"/>
              </a:buClr>
              <a:buSzTx/>
              <a:tabLst/>
              <a:defRPr/>
            </a:pPr>
            <a:endParaRPr kumimoji="0" lang="en-AU" sz="1700" b="0" i="0" u="none" strike="noStrike" kern="0" cap="none" spc="0" normalizeH="0" baseline="0" noProof="0" dirty="0">
              <a:ln>
                <a:noFill/>
              </a:ln>
              <a:solidFill>
                <a:srgbClr val="55565A"/>
              </a:solidFill>
              <a:effectLst/>
              <a:uLnTx/>
              <a:uFillTx/>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lang="en-AU" sz="1700" kern="0" dirty="0">
              <a:solidFill>
                <a:srgbClr val="55565A"/>
              </a:solidFill>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kumimoji="0" lang="en-AU" sz="1700" b="0" i="0" u="none" strike="noStrike" kern="0" cap="none" spc="0" normalizeH="0" baseline="0" noProof="0" dirty="0">
              <a:ln>
                <a:noFill/>
              </a:ln>
              <a:solidFill>
                <a:srgbClr val="55565A"/>
              </a:solidFill>
              <a:effectLst/>
              <a:uLnTx/>
              <a:uFillTx/>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kumimoji="0" lang="en-AU" sz="1700" b="0" i="0" u="none" strike="noStrike" kern="0" cap="none" spc="0" normalizeH="0" baseline="0" noProof="0" dirty="0">
              <a:ln>
                <a:noFill/>
              </a:ln>
              <a:solidFill>
                <a:srgbClr val="55565A"/>
              </a:solidFill>
              <a:effectLst/>
              <a:uLnTx/>
              <a:uFillTx/>
            </a:endParaRPr>
          </a:p>
        </p:txBody>
      </p:sp>
    </p:spTree>
    <p:extLst>
      <p:ext uri="{BB962C8B-B14F-4D97-AF65-F5344CB8AC3E}">
        <p14:creationId xmlns:p14="http://schemas.microsoft.com/office/powerpoint/2010/main" val="8911945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FB9B7B-5FE3-4D45-AD19-B2B8CE4A895E}"/>
              </a:ext>
            </a:extLst>
          </p:cNvPr>
          <p:cNvSpPr>
            <a:spLocks noGrp="1"/>
          </p:cNvSpPr>
          <p:nvPr>
            <p:ph type="title"/>
          </p:nvPr>
        </p:nvSpPr>
        <p:spPr>
          <a:xfrm>
            <a:off x="752475" y="1012380"/>
            <a:ext cx="4114800" cy="553998"/>
          </a:xfrm>
        </p:spPr>
        <p:txBody>
          <a:bodyPr/>
          <a:lstStyle/>
          <a:p>
            <a:r>
              <a:rPr lang="en-US" dirty="0"/>
              <a:t>A Duty To Accommodate and to Make Reasonable Adjustments</a:t>
            </a:r>
          </a:p>
        </p:txBody>
      </p:sp>
      <p:sp>
        <p:nvSpPr>
          <p:cNvPr id="4" name="Footer Placeholder 3">
            <a:extLst>
              <a:ext uri="{FF2B5EF4-FFF2-40B4-BE49-F238E27FC236}">
                <a16:creationId xmlns:a16="http://schemas.microsoft.com/office/drawing/2014/main" xmlns="" id="{6E407C81-7D19-4DFB-8183-79EBA90E7A3C}"/>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6" name="Rectangle 5">
            <a:extLst>
              <a:ext uri="{FF2B5EF4-FFF2-40B4-BE49-F238E27FC236}">
                <a16:creationId xmlns:a16="http://schemas.microsoft.com/office/drawing/2014/main" xmlns="" id="{A99C3E04-EC6E-4696-9AFB-CAA28AA89087}"/>
              </a:ext>
            </a:extLst>
          </p:cNvPr>
          <p:cNvSpPr/>
          <p:nvPr/>
        </p:nvSpPr>
        <p:spPr>
          <a:xfrm>
            <a:off x="752474" y="2346960"/>
            <a:ext cx="5489300" cy="5586145"/>
          </a:xfrm>
          <a:prstGeom prst="rect">
            <a:avLst/>
          </a:prstGeom>
        </p:spPr>
        <p:txBody>
          <a:bodyPr wrap="square">
            <a:spAutoFit/>
          </a:bodyPr>
          <a:lstStyle/>
          <a:p>
            <a:pPr marL="285750" indent="-285750">
              <a:buClr>
                <a:schemeClr val="accent2"/>
              </a:buClr>
              <a:buFont typeface="Arial" panose="020B0604020202020204" pitchFamily="34" charset="0"/>
              <a:buChar char="•"/>
            </a:pPr>
            <a:endParaRPr lang="en-AU" dirty="0"/>
          </a:p>
          <a:p>
            <a:pPr marL="285750" indent="-285750">
              <a:buClr>
                <a:schemeClr val="bg2">
                  <a:lumMod val="75000"/>
                </a:schemeClr>
              </a:buClr>
              <a:buFont typeface="Arial" panose="020B0604020202020204" pitchFamily="34" charset="0"/>
              <a:buChar char="•"/>
            </a:pPr>
            <a:r>
              <a:rPr lang="en-AU" sz="2000" dirty="0">
                <a:solidFill>
                  <a:schemeClr val="bg2">
                    <a:lumMod val="75000"/>
                  </a:schemeClr>
                </a:solidFill>
              </a:rPr>
              <a:t>Identify the “core </a:t>
            </a:r>
            <a:r>
              <a:rPr lang="en-AU" sz="2000" dirty="0" smtClean="0">
                <a:solidFill>
                  <a:schemeClr val="bg2">
                    <a:lumMod val="75000"/>
                  </a:schemeClr>
                </a:solidFill>
              </a:rPr>
              <a:t>requirements” </a:t>
            </a:r>
            <a:r>
              <a:rPr lang="en-AU" sz="2000" dirty="0">
                <a:solidFill>
                  <a:schemeClr val="bg2">
                    <a:lumMod val="75000"/>
                  </a:schemeClr>
                </a:solidFill>
              </a:rPr>
              <a:t>of the job</a:t>
            </a:r>
          </a:p>
          <a:p>
            <a:pPr marL="285750" indent="-285750">
              <a:buClr>
                <a:schemeClr val="bg2">
                  <a:lumMod val="75000"/>
                </a:schemeClr>
              </a:buClr>
              <a:buFont typeface="Arial" panose="020B0604020202020204" pitchFamily="34" charset="0"/>
              <a:buChar char="•"/>
            </a:pPr>
            <a:endParaRPr lang="en-AU" sz="2000" dirty="0">
              <a:solidFill>
                <a:schemeClr val="bg2">
                  <a:lumMod val="75000"/>
                </a:schemeClr>
              </a:solidFill>
            </a:endParaRPr>
          </a:p>
          <a:p>
            <a:pPr marL="285750" indent="-285750">
              <a:buClr>
                <a:schemeClr val="bg2">
                  <a:lumMod val="75000"/>
                </a:schemeClr>
              </a:buClr>
              <a:buFont typeface="Arial" panose="020B0604020202020204" pitchFamily="34" charset="0"/>
              <a:buChar char="•"/>
            </a:pPr>
            <a:r>
              <a:rPr lang="en-AU" sz="2000" dirty="0">
                <a:solidFill>
                  <a:schemeClr val="bg2">
                    <a:lumMod val="75000"/>
                  </a:schemeClr>
                </a:solidFill>
              </a:rPr>
              <a:t>Assess the worker’s skills and abilities</a:t>
            </a:r>
          </a:p>
          <a:p>
            <a:pPr marL="285750" indent="-285750">
              <a:buClr>
                <a:schemeClr val="bg2">
                  <a:lumMod val="75000"/>
                </a:schemeClr>
              </a:buClr>
              <a:buFont typeface="Arial" panose="020B0604020202020204" pitchFamily="34" charset="0"/>
              <a:buChar char="•"/>
            </a:pPr>
            <a:endParaRPr lang="en-AU" sz="2000" dirty="0">
              <a:solidFill>
                <a:schemeClr val="bg2">
                  <a:lumMod val="75000"/>
                </a:schemeClr>
              </a:solidFill>
            </a:endParaRPr>
          </a:p>
          <a:p>
            <a:pPr marL="285750" indent="-285750">
              <a:buClr>
                <a:schemeClr val="bg2">
                  <a:lumMod val="75000"/>
                </a:schemeClr>
              </a:buClr>
              <a:buFont typeface="Arial" panose="020B0604020202020204" pitchFamily="34" charset="0"/>
              <a:buChar char="•"/>
            </a:pPr>
            <a:r>
              <a:rPr lang="en-AU" sz="2000" dirty="0">
                <a:solidFill>
                  <a:schemeClr val="bg2">
                    <a:lumMod val="75000"/>
                  </a:schemeClr>
                </a:solidFill>
              </a:rPr>
              <a:t>Identify reasonable adjustments with the individual</a:t>
            </a:r>
          </a:p>
          <a:p>
            <a:pPr>
              <a:buClr>
                <a:schemeClr val="bg2">
                  <a:lumMod val="75000"/>
                </a:schemeClr>
              </a:buClr>
            </a:pPr>
            <a:endParaRPr lang="en-AU" sz="2000" dirty="0">
              <a:solidFill>
                <a:schemeClr val="bg2">
                  <a:lumMod val="75000"/>
                </a:schemeClr>
              </a:solidFill>
            </a:endParaRPr>
          </a:p>
          <a:p>
            <a:pPr marL="285750" indent="-285750">
              <a:buClr>
                <a:schemeClr val="bg2">
                  <a:lumMod val="75000"/>
                </a:schemeClr>
              </a:buClr>
              <a:buFont typeface="Arial" panose="020B0604020202020204" pitchFamily="34" charset="0"/>
              <a:buChar char="•"/>
            </a:pPr>
            <a:r>
              <a:rPr lang="en-AU" sz="2000" dirty="0">
                <a:solidFill>
                  <a:schemeClr val="bg2">
                    <a:lumMod val="75000"/>
                  </a:schemeClr>
                </a:solidFill>
              </a:rPr>
              <a:t>Check that the individual can meet core job requirements when reasonable adjustments identified</a:t>
            </a:r>
          </a:p>
          <a:p>
            <a:pPr marL="285750" indent="-285750">
              <a:buClr>
                <a:schemeClr val="accent2"/>
              </a:buClr>
              <a:buFont typeface="Arial" panose="020B0604020202020204" pitchFamily="34" charset="0"/>
              <a:buChar char="•"/>
            </a:pPr>
            <a:endParaRPr lang="en-AU" dirty="0"/>
          </a:p>
          <a:p>
            <a:pPr marL="285750" indent="-285750">
              <a:buClr>
                <a:schemeClr val="accent2"/>
              </a:buClr>
              <a:buFont typeface="Arial" panose="020B0604020202020204" pitchFamily="34" charset="0"/>
              <a:buChar char="•"/>
            </a:pPr>
            <a:endParaRPr lang="en-AU" dirty="0"/>
          </a:p>
          <a:p>
            <a:pPr marL="285750" indent="-285750">
              <a:buClr>
                <a:schemeClr val="accent2"/>
              </a:buClr>
              <a:buFont typeface="Arial" panose="020B0604020202020204" pitchFamily="34" charset="0"/>
              <a:buChar char="•"/>
            </a:pPr>
            <a:endParaRPr lang="en-AU" dirty="0"/>
          </a:p>
          <a:p>
            <a:pPr marL="285750" indent="-285750">
              <a:buClr>
                <a:schemeClr val="accent2"/>
              </a:buClr>
              <a:buFont typeface="Arial" panose="020B0604020202020204" pitchFamily="34" charset="0"/>
              <a:buChar char="•"/>
            </a:pPr>
            <a:endParaRPr lang="en-AU" dirty="0"/>
          </a:p>
          <a:p>
            <a:pPr marL="285750" indent="-285750">
              <a:buClr>
                <a:schemeClr val="accent2"/>
              </a:buClr>
              <a:buFont typeface="Arial" panose="020B0604020202020204" pitchFamily="34" charset="0"/>
              <a:buChar char="•"/>
            </a:pPr>
            <a:endParaRPr lang="en-AU" dirty="0"/>
          </a:p>
          <a:p>
            <a:pPr marL="285750" indent="-285750">
              <a:buClr>
                <a:schemeClr val="accent2"/>
              </a:buClr>
              <a:buFont typeface="Arial" panose="020B0604020202020204" pitchFamily="34" charset="0"/>
              <a:buChar char="•"/>
            </a:pPr>
            <a:endParaRPr lang="en-US" dirty="0"/>
          </a:p>
        </p:txBody>
      </p:sp>
    </p:spTree>
    <p:extLst>
      <p:ext uri="{BB962C8B-B14F-4D97-AF65-F5344CB8AC3E}">
        <p14:creationId xmlns:p14="http://schemas.microsoft.com/office/powerpoint/2010/main" val="23143326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D1DD83-C954-4754-8462-091744F42B4C}"/>
              </a:ext>
            </a:extLst>
          </p:cNvPr>
          <p:cNvSpPr>
            <a:spLocks noGrp="1"/>
          </p:cNvSpPr>
          <p:nvPr>
            <p:ph type="title"/>
          </p:nvPr>
        </p:nvSpPr>
        <p:spPr>
          <a:xfrm>
            <a:off x="752474" y="1115619"/>
            <a:ext cx="4114800" cy="550949"/>
          </a:xfrm>
        </p:spPr>
        <p:txBody>
          <a:bodyPr/>
          <a:lstStyle/>
          <a:p>
            <a:r>
              <a:rPr lang="en-US" dirty="0"/>
              <a:t>Privacy and Confidentiality</a:t>
            </a:r>
          </a:p>
        </p:txBody>
      </p:sp>
      <p:sp>
        <p:nvSpPr>
          <p:cNvPr id="4" name="Footer Placeholder 3">
            <a:extLst>
              <a:ext uri="{FF2B5EF4-FFF2-40B4-BE49-F238E27FC236}">
                <a16:creationId xmlns:a16="http://schemas.microsoft.com/office/drawing/2014/main" xmlns="" id="{6D841A36-DC56-438F-9435-765F17E3BBC4}"/>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6" name="Rectangle 5">
            <a:extLst>
              <a:ext uri="{FF2B5EF4-FFF2-40B4-BE49-F238E27FC236}">
                <a16:creationId xmlns:a16="http://schemas.microsoft.com/office/drawing/2014/main" xmlns="" id="{1CA9F5EC-691B-4BD1-B545-A81865B519EC}"/>
              </a:ext>
            </a:extLst>
          </p:cNvPr>
          <p:cNvSpPr/>
          <p:nvPr/>
        </p:nvSpPr>
        <p:spPr>
          <a:xfrm>
            <a:off x="752474" y="2087880"/>
            <a:ext cx="6166485" cy="7132722"/>
          </a:xfrm>
          <a:prstGeom prst="rect">
            <a:avLst/>
          </a:prstGeom>
        </p:spPr>
        <p:txBody>
          <a:bodyPr wrap="square">
            <a:spAutoFit/>
          </a:bodyPr>
          <a:lstStyle/>
          <a:p>
            <a:pPr marL="285750" marR="0" lvl="0" indent="-285750" defTabSz="685800" eaLnBrk="1" fontAlgn="auto" latinLnBrk="0" hangingPunct="1">
              <a:spcBef>
                <a:spcPts val="600"/>
              </a:spcBef>
              <a:spcAft>
                <a:spcPts val="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We all have a duty to protect individuals’ personal </a:t>
            </a:r>
            <a:r>
              <a:rPr kumimoji="0" lang="en-US" sz="2000" b="0" i="0" u="none" strike="noStrike" kern="0" cap="none" spc="0" normalizeH="0" baseline="0" noProof="0" dirty="0" smtClean="0">
                <a:ln>
                  <a:noFill/>
                </a:ln>
                <a:solidFill>
                  <a:schemeClr val="bg2">
                    <a:lumMod val="75000"/>
                  </a:schemeClr>
                </a:solidFill>
                <a:effectLst/>
                <a:uLnTx/>
                <a:uFillTx/>
              </a:rPr>
              <a:t>information</a:t>
            </a:r>
            <a:endParaRPr kumimoji="0" lang="en-US" sz="2000" b="0" i="0" u="none" strike="noStrike" kern="0" cap="none" spc="0" normalizeH="0" baseline="0" noProof="0" dirty="0">
              <a:ln>
                <a:noFill/>
              </a:ln>
              <a:solidFill>
                <a:schemeClr val="bg2">
                  <a:lumMod val="75000"/>
                </a:schemeClr>
              </a:solidFill>
              <a:effectLst/>
              <a:uLnTx/>
              <a:uFillTx/>
            </a:endParaRPr>
          </a:p>
          <a:p>
            <a:pPr marL="285750" marR="0" lvl="0" indent="-285750" defTabSz="685800" eaLnBrk="1" fontAlgn="auto" latinLnBrk="0" hangingPunct="1">
              <a:spcBef>
                <a:spcPts val="600"/>
              </a:spcBef>
              <a:spcAft>
                <a:spcPts val="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There is no legal obligation for a worker to disclose information about their </a:t>
            </a:r>
            <a:r>
              <a:rPr kumimoji="0" lang="en-US" sz="2000" b="0" i="0" u="none" strike="noStrike" kern="0" cap="none" spc="0" normalizeH="0" baseline="0" noProof="0" dirty="0" smtClean="0">
                <a:ln>
                  <a:noFill/>
                </a:ln>
                <a:solidFill>
                  <a:schemeClr val="bg2">
                    <a:lumMod val="75000"/>
                  </a:schemeClr>
                </a:solidFill>
                <a:effectLst/>
                <a:uLnTx/>
                <a:uFillTx/>
              </a:rPr>
              <a:t>condition</a:t>
            </a: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smtClean="0">
                <a:ln>
                  <a:noFill/>
                </a:ln>
                <a:solidFill>
                  <a:schemeClr val="bg2">
                    <a:lumMod val="75000"/>
                  </a:schemeClr>
                </a:solidFill>
                <a:effectLst/>
                <a:uLnTx/>
                <a:uFillTx/>
              </a:rPr>
              <a:t>Under some circumstances an employer can share your information with others:</a:t>
            </a:r>
          </a:p>
          <a:p>
            <a:pPr marL="685800" marR="0" lvl="4" indent="-342900" defTabSz="685800" eaLnBrk="1" fontAlgn="auto" latinLnBrk="0" hangingPunct="1">
              <a:lnSpc>
                <a:spcPct val="95000"/>
              </a:lnSpc>
              <a:spcBef>
                <a:spcPts val="0"/>
              </a:spcBef>
              <a:spcAft>
                <a:spcPts val="450"/>
              </a:spcAft>
              <a:buClrTx/>
              <a:buSzTx/>
              <a:buFont typeface="Arial" panose="020B0604020202020204" pitchFamily="34" charset="0"/>
              <a:buChar char="•"/>
              <a:tabLst/>
              <a:defRPr/>
            </a:pPr>
            <a:r>
              <a:rPr kumimoji="0" lang="en-US" sz="2000" b="0" i="0" u="none" strike="noStrike" kern="0" cap="none" spc="0" normalizeH="0" baseline="0" noProof="0" dirty="0" smtClean="0">
                <a:ln>
                  <a:noFill/>
                </a:ln>
                <a:solidFill>
                  <a:schemeClr val="bg2">
                    <a:lumMod val="75000"/>
                  </a:schemeClr>
                </a:solidFill>
                <a:effectLst/>
                <a:uLnTx/>
                <a:uFillTx/>
              </a:rPr>
              <a:t>Use </a:t>
            </a:r>
            <a:r>
              <a:rPr kumimoji="0" lang="en-US" sz="2000" b="0" i="0" u="none" strike="noStrike" kern="0" cap="none" spc="0" normalizeH="0" baseline="0" noProof="0" dirty="0">
                <a:ln>
                  <a:noFill/>
                </a:ln>
                <a:solidFill>
                  <a:schemeClr val="bg2">
                    <a:lumMod val="75000"/>
                  </a:schemeClr>
                </a:solidFill>
                <a:effectLst/>
                <a:uLnTx/>
                <a:uFillTx/>
              </a:rPr>
              <a:t>of information necessary to prevent or lessen a serious, imminent threat to life or health of the individual or others; and/or</a:t>
            </a:r>
          </a:p>
          <a:p>
            <a:pPr marL="685800" marR="0" lvl="4" indent="-342900" defTabSz="685800" eaLnBrk="1" fontAlgn="auto" latinLnBrk="0" hangingPunct="1">
              <a:lnSpc>
                <a:spcPct val="95000"/>
              </a:lnSpc>
              <a:spcBef>
                <a:spcPts val="0"/>
              </a:spcBef>
              <a:spcAft>
                <a:spcPts val="45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Use of information required or authorized by law</a:t>
            </a:r>
          </a:p>
          <a:p>
            <a:pPr marL="174708" indent="-174708">
              <a:buFont typeface="Arial" panose="020B0604020202020204" pitchFamily="34" charset="0"/>
              <a:buChar char="•"/>
            </a:pPr>
            <a:endParaRPr lang="en-US" sz="2000" kern="0" dirty="0">
              <a:solidFill>
                <a:schemeClr val="bg2">
                  <a:lumMod val="75000"/>
                </a:schemeClr>
              </a:solidFill>
              <a:cs typeface="Arial" panose="020B0604020202020204" pitchFamily="34" charset="0"/>
            </a:endParaRPr>
          </a:p>
          <a:p>
            <a:r>
              <a:rPr lang="en-US" sz="2000" dirty="0">
                <a:solidFill>
                  <a:schemeClr val="bg2">
                    <a:lumMod val="75000"/>
                  </a:schemeClr>
                </a:solidFill>
                <a:cs typeface="Arial" panose="020B0604020202020204" pitchFamily="34" charset="0"/>
              </a:rPr>
              <a:t>It is crucial that you are aware of privacy obligations when talking to your employee about mental illness. </a:t>
            </a:r>
          </a:p>
          <a:p>
            <a:pPr marL="640594" lvl="1" indent="-174708">
              <a:buFont typeface="Arial" panose="020B0604020202020204" pitchFamily="34" charset="0"/>
              <a:buChar char="•"/>
            </a:pPr>
            <a:r>
              <a:rPr lang="en-US" sz="2000" dirty="0">
                <a:solidFill>
                  <a:schemeClr val="bg2">
                    <a:lumMod val="75000"/>
                  </a:schemeClr>
                </a:solidFill>
                <a:cs typeface="Arial" panose="020B0604020202020204" pitchFamily="34" charset="0"/>
              </a:rPr>
              <a:t>Personal details need to be kept confidential unless the employee gives you explicit permission to disclose the information or as allowed by </a:t>
            </a:r>
            <a:r>
              <a:rPr lang="en-US" sz="2000" dirty="0" smtClean="0">
                <a:solidFill>
                  <a:schemeClr val="bg2">
                    <a:lumMod val="75000"/>
                  </a:schemeClr>
                </a:solidFill>
                <a:cs typeface="Arial" panose="020B0604020202020204" pitchFamily="34" charset="0"/>
              </a:rPr>
              <a:t>law</a:t>
            </a:r>
            <a:endParaRPr lang="en-US" sz="2000" dirty="0">
              <a:solidFill>
                <a:schemeClr val="bg2">
                  <a:lumMod val="75000"/>
                </a:schemeClr>
              </a:solidFill>
              <a:cs typeface="Arial" panose="020B0604020202020204" pitchFamily="34" charset="0"/>
            </a:endParaRPr>
          </a:p>
          <a:p>
            <a:pPr marL="640594" lvl="1" indent="-174708">
              <a:buFont typeface="Arial" panose="020B0604020202020204" pitchFamily="34" charset="0"/>
              <a:buChar char="•"/>
            </a:pPr>
            <a:r>
              <a:rPr lang="en-US" sz="2000" dirty="0">
                <a:solidFill>
                  <a:schemeClr val="bg2">
                    <a:lumMod val="75000"/>
                  </a:schemeClr>
                </a:solidFill>
                <a:cs typeface="Arial" panose="020B0604020202020204" pitchFamily="34" charset="0"/>
              </a:rPr>
              <a:t>Do </a:t>
            </a:r>
            <a:r>
              <a:rPr lang="en-US" sz="2000" u="sng" dirty="0">
                <a:solidFill>
                  <a:schemeClr val="bg2">
                    <a:lumMod val="75000"/>
                  </a:schemeClr>
                </a:solidFill>
                <a:cs typeface="Arial" panose="020B0604020202020204" pitchFamily="34" charset="0"/>
              </a:rPr>
              <a:t>not</a:t>
            </a:r>
            <a:r>
              <a:rPr lang="en-US" sz="2000" dirty="0">
                <a:solidFill>
                  <a:schemeClr val="bg2">
                    <a:lumMod val="75000"/>
                  </a:schemeClr>
                </a:solidFill>
                <a:cs typeface="Arial" panose="020B0604020202020204" pitchFamily="34" charset="0"/>
              </a:rPr>
              <a:t> to breach a worker’s privacy by telling colleagues about their mental illness unless they give you explicit permission to disclose the </a:t>
            </a:r>
            <a:r>
              <a:rPr lang="en-US" sz="2000" dirty="0" smtClean="0">
                <a:solidFill>
                  <a:schemeClr val="bg2">
                    <a:lumMod val="75000"/>
                  </a:schemeClr>
                </a:solidFill>
                <a:cs typeface="Arial" panose="020B0604020202020204" pitchFamily="34" charset="0"/>
              </a:rPr>
              <a:t>information</a:t>
            </a:r>
            <a:endParaRPr kumimoji="0" lang="en-US" sz="2000" b="0" i="0" u="none" strike="noStrike" kern="0" cap="none" spc="0" normalizeH="0" baseline="0" noProof="0" dirty="0">
              <a:ln>
                <a:noFill/>
              </a:ln>
              <a:solidFill>
                <a:schemeClr val="bg2">
                  <a:lumMod val="75000"/>
                </a:schemeClr>
              </a:solidFill>
              <a:effectLst/>
              <a:uLnTx/>
              <a:uFillTx/>
            </a:endParaRPr>
          </a:p>
        </p:txBody>
      </p:sp>
    </p:spTree>
    <p:extLst>
      <p:ext uri="{BB962C8B-B14F-4D97-AF65-F5344CB8AC3E}">
        <p14:creationId xmlns:p14="http://schemas.microsoft.com/office/powerpoint/2010/main" val="41935405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E0D8FE-B8B9-42E5-AF65-B9B7E0381052}"/>
              </a:ext>
            </a:extLst>
          </p:cNvPr>
          <p:cNvSpPr>
            <a:spLocks noGrp="1"/>
          </p:cNvSpPr>
          <p:nvPr>
            <p:ph type="title"/>
          </p:nvPr>
        </p:nvSpPr>
        <p:spPr>
          <a:xfrm>
            <a:off x="752475" y="1165123"/>
            <a:ext cx="4114800" cy="339212"/>
          </a:xfrm>
        </p:spPr>
        <p:txBody>
          <a:bodyPr/>
          <a:lstStyle/>
          <a:p>
            <a:r>
              <a:rPr lang="en-US" dirty="0"/>
              <a:t>Case Study</a:t>
            </a:r>
          </a:p>
        </p:txBody>
      </p:sp>
      <p:sp>
        <p:nvSpPr>
          <p:cNvPr id="4" name="Footer Placeholder 3">
            <a:extLst>
              <a:ext uri="{FF2B5EF4-FFF2-40B4-BE49-F238E27FC236}">
                <a16:creationId xmlns:a16="http://schemas.microsoft.com/office/drawing/2014/main" xmlns="" id="{CB307F05-85DD-4482-A3E7-F8C1599B4ADC}"/>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5" name="Rectangle 4">
            <a:extLst>
              <a:ext uri="{FF2B5EF4-FFF2-40B4-BE49-F238E27FC236}">
                <a16:creationId xmlns:a16="http://schemas.microsoft.com/office/drawing/2014/main" xmlns="" id="{1F8DBD8E-299C-4754-9BF6-34437280BE60}"/>
              </a:ext>
            </a:extLst>
          </p:cNvPr>
          <p:cNvSpPr/>
          <p:nvPr/>
        </p:nvSpPr>
        <p:spPr>
          <a:xfrm>
            <a:off x="622853" y="2083443"/>
            <a:ext cx="6414556" cy="7381508"/>
          </a:xfrm>
          <a:prstGeom prst="rect">
            <a:avLst/>
          </a:prstGeom>
        </p:spPr>
        <p:txBody>
          <a:bodyPr wrap="square">
            <a:spAutoFit/>
          </a:bodyPr>
          <a:lstStyle/>
          <a:p>
            <a:pPr marL="171450" marR="0" lvl="0" indent="-171450" defTabSz="685800" eaLnBrk="1" fontAlgn="auto" latinLnBrk="0" hangingPunct="1">
              <a:lnSpc>
                <a:spcPct val="95000"/>
              </a:lnSpc>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smtClean="0">
                <a:ln>
                  <a:noFill/>
                </a:ln>
                <a:solidFill>
                  <a:schemeClr val="bg2">
                    <a:lumMod val="75000"/>
                  </a:schemeClr>
                </a:solidFill>
                <a:effectLst/>
                <a:uLnTx/>
                <a:uFillTx/>
              </a:rPr>
              <a:t>Steve </a:t>
            </a:r>
            <a:r>
              <a:rPr kumimoji="0" lang="en-US" sz="2000" b="0" i="0" u="none" strike="noStrike" kern="0" cap="none" spc="0" normalizeH="0" baseline="0" noProof="0" dirty="0">
                <a:ln>
                  <a:noFill/>
                </a:ln>
                <a:solidFill>
                  <a:schemeClr val="bg2">
                    <a:lumMod val="75000"/>
                  </a:schemeClr>
                </a:solidFill>
                <a:effectLst/>
                <a:uLnTx/>
                <a:uFillTx/>
              </a:rPr>
              <a:t>has not been performing well over the last month. He works in a team that relies a lot on </a:t>
            </a:r>
            <a:r>
              <a:rPr kumimoji="0" lang="en-US" sz="2000" b="0" i="0" u="none" strike="noStrike" kern="0" cap="none" spc="0" normalizeH="0" baseline="0" noProof="0" dirty="0" smtClean="0">
                <a:ln>
                  <a:noFill/>
                </a:ln>
                <a:solidFill>
                  <a:schemeClr val="bg2">
                    <a:lumMod val="75000"/>
                  </a:schemeClr>
                </a:solidFill>
                <a:effectLst/>
                <a:uLnTx/>
                <a:uFillTx/>
              </a:rPr>
              <a:t>cooperation</a:t>
            </a:r>
            <a:r>
              <a:rPr lang="en-US" sz="2000" kern="0" dirty="0">
                <a:solidFill>
                  <a:schemeClr val="bg2">
                    <a:lumMod val="75000"/>
                  </a:schemeClr>
                </a:solidFill>
              </a:rPr>
              <a:t>.</a:t>
            </a:r>
            <a:r>
              <a:rPr kumimoji="0" lang="en-US" sz="2000" b="0" i="0" u="none" strike="noStrike" kern="0" cap="none" spc="0" normalizeH="0" baseline="0" noProof="0" dirty="0" smtClean="0">
                <a:ln>
                  <a:noFill/>
                </a:ln>
                <a:solidFill>
                  <a:schemeClr val="bg2">
                    <a:lumMod val="75000"/>
                  </a:schemeClr>
                </a:solidFill>
                <a:effectLst/>
                <a:uLnTx/>
                <a:uFillTx/>
              </a:rPr>
              <a:t> </a:t>
            </a:r>
            <a:r>
              <a:rPr lang="en-US" sz="2000" kern="0" dirty="0">
                <a:solidFill>
                  <a:schemeClr val="bg2">
                    <a:lumMod val="75000"/>
                  </a:schemeClr>
                </a:solidFill>
              </a:rPr>
              <a:t>H</a:t>
            </a:r>
            <a:r>
              <a:rPr kumimoji="0" lang="en-US" sz="2000" b="0" i="0" u="none" strike="noStrike" kern="0" cap="none" spc="0" normalizeH="0" baseline="0" noProof="0" dirty="0" smtClean="0">
                <a:ln>
                  <a:noFill/>
                </a:ln>
                <a:solidFill>
                  <a:schemeClr val="bg2">
                    <a:lumMod val="75000"/>
                  </a:schemeClr>
                </a:solidFill>
                <a:effectLst/>
                <a:uLnTx/>
                <a:uFillTx/>
              </a:rPr>
              <a:t>e </a:t>
            </a:r>
            <a:r>
              <a:rPr kumimoji="0" lang="en-US" sz="2000" b="0" i="0" u="none" strike="noStrike" kern="0" cap="none" spc="0" normalizeH="0" baseline="0" noProof="0" dirty="0">
                <a:ln>
                  <a:noFill/>
                </a:ln>
                <a:solidFill>
                  <a:schemeClr val="bg2">
                    <a:lumMod val="75000"/>
                  </a:schemeClr>
                </a:solidFill>
                <a:effectLst/>
                <a:uLnTx/>
                <a:uFillTx/>
              </a:rPr>
              <a:t>arrives late to team meetings; he has been slow in getting necessary information to </a:t>
            </a:r>
            <a:r>
              <a:rPr kumimoji="0" lang="en-US" sz="2000" b="0" i="0" u="none" strike="noStrike" kern="0" cap="none" spc="0" normalizeH="0" baseline="0" noProof="0" dirty="0" smtClean="0">
                <a:ln>
                  <a:noFill/>
                </a:ln>
                <a:solidFill>
                  <a:schemeClr val="bg2">
                    <a:lumMod val="75000"/>
                  </a:schemeClr>
                </a:solidFill>
                <a:effectLst/>
                <a:uLnTx/>
                <a:uFillTx/>
              </a:rPr>
              <a:t>others</a:t>
            </a:r>
            <a:endParaRPr kumimoji="0" lang="en-US" sz="2000" b="0" i="0" u="none" strike="noStrike" kern="0" cap="none" spc="0" normalizeH="0" baseline="0" noProof="0" dirty="0">
              <a:ln>
                <a:noFill/>
              </a:ln>
              <a:solidFill>
                <a:schemeClr val="bg2">
                  <a:lumMod val="75000"/>
                </a:schemeClr>
              </a:solidFill>
              <a:effectLst/>
              <a:uLnTx/>
              <a:uFillTx/>
            </a:endParaRPr>
          </a:p>
          <a:p>
            <a:pPr marL="171450" marR="0" lvl="0" indent="-171450" defTabSz="685800" eaLnBrk="1" fontAlgn="auto" latinLnBrk="0" hangingPunct="1">
              <a:lnSpc>
                <a:spcPct val="95000"/>
              </a:lnSpc>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There have also been several minor mistakes in routine paperwork and he does not take responsibility for these </a:t>
            </a:r>
            <a:r>
              <a:rPr kumimoji="0" lang="en-US" sz="2000" b="0" i="0" u="none" strike="noStrike" kern="0" cap="none" spc="0" normalizeH="0" baseline="0" noProof="0" dirty="0" smtClean="0">
                <a:ln>
                  <a:noFill/>
                </a:ln>
                <a:solidFill>
                  <a:schemeClr val="bg2">
                    <a:lumMod val="75000"/>
                  </a:schemeClr>
                </a:solidFill>
                <a:effectLst/>
                <a:uLnTx/>
                <a:uFillTx/>
              </a:rPr>
              <a:t>mistakes</a:t>
            </a:r>
            <a:endParaRPr kumimoji="0" lang="en-US" sz="2000" b="0" i="0" u="none" strike="noStrike" kern="0" cap="none" spc="0" normalizeH="0" baseline="0" noProof="0" dirty="0">
              <a:ln>
                <a:noFill/>
              </a:ln>
              <a:solidFill>
                <a:schemeClr val="bg2">
                  <a:lumMod val="75000"/>
                </a:schemeClr>
              </a:solidFill>
              <a:effectLst/>
              <a:uLnTx/>
              <a:uFillTx/>
            </a:endParaRPr>
          </a:p>
          <a:p>
            <a:pPr marL="171450" marR="0" lvl="0" indent="-171450" defTabSz="685800" eaLnBrk="1" fontAlgn="auto" latinLnBrk="0" hangingPunct="1">
              <a:lnSpc>
                <a:spcPct val="95000"/>
              </a:lnSpc>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Two people have come to you saying they are concerned at the change and that when they have tried to speak to Steve he has been irritable and just told them forcefully to leave him </a:t>
            </a:r>
            <a:r>
              <a:rPr kumimoji="0" lang="en-US" sz="2000" b="0" i="0" u="none" strike="noStrike" kern="0" cap="none" spc="0" normalizeH="0" baseline="0" noProof="0" dirty="0" smtClean="0">
                <a:ln>
                  <a:noFill/>
                </a:ln>
                <a:solidFill>
                  <a:schemeClr val="bg2">
                    <a:lumMod val="75000"/>
                  </a:schemeClr>
                </a:solidFill>
                <a:effectLst/>
                <a:uLnTx/>
                <a:uFillTx/>
              </a:rPr>
              <a:t>alone</a:t>
            </a:r>
            <a:endParaRPr kumimoji="0" lang="en-US" sz="2000" b="0" i="0" u="none" strike="noStrike" kern="0" cap="none" spc="0" normalizeH="0" baseline="0" noProof="0" dirty="0">
              <a:ln>
                <a:noFill/>
              </a:ln>
              <a:solidFill>
                <a:schemeClr val="bg2">
                  <a:lumMod val="75000"/>
                </a:schemeClr>
              </a:solidFill>
              <a:effectLst/>
              <a:uLnTx/>
              <a:uFillTx/>
            </a:endParaRPr>
          </a:p>
          <a:p>
            <a:pPr marL="171450" marR="0" lvl="0" indent="-171450" defTabSz="685800" eaLnBrk="1" fontAlgn="auto" latinLnBrk="0" hangingPunct="1">
              <a:lnSpc>
                <a:spcPct val="95000"/>
              </a:lnSpc>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When you check in with Steve he discloses to you he has been diagnosed with depression and that he is seeing a psychologist and taking medication. Steve says that he wants you to know about his situation so that you don’t think he is slacking off. Steve has previously been a reliable team </a:t>
            </a:r>
            <a:r>
              <a:rPr kumimoji="0" lang="en-US" sz="2000" b="0" i="0" u="none" strike="noStrike" kern="0" cap="none" spc="0" normalizeH="0" baseline="0" noProof="0" dirty="0" smtClean="0">
                <a:ln>
                  <a:noFill/>
                </a:ln>
                <a:solidFill>
                  <a:schemeClr val="bg2">
                    <a:lumMod val="75000"/>
                  </a:schemeClr>
                </a:solidFill>
                <a:effectLst/>
                <a:uLnTx/>
                <a:uFillTx/>
              </a:rPr>
              <a:t>member</a:t>
            </a:r>
            <a:endParaRPr kumimoji="0" lang="en-US" sz="2000" b="0" i="0" u="none" strike="noStrike" kern="0" cap="none" spc="0" normalizeH="0" baseline="0" noProof="0" dirty="0">
              <a:ln>
                <a:noFill/>
              </a:ln>
              <a:solidFill>
                <a:schemeClr val="bg2">
                  <a:lumMod val="75000"/>
                </a:schemeClr>
              </a:solidFill>
              <a:effectLst/>
              <a:uLnTx/>
              <a:uFillTx/>
            </a:endParaRPr>
          </a:p>
          <a:p>
            <a:pPr marL="171450" marR="0" lvl="0" indent="-171450" defTabSz="685800" eaLnBrk="1" fontAlgn="auto" latinLnBrk="0" hangingPunct="1">
              <a:lnSpc>
                <a:spcPct val="95000"/>
              </a:lnSpc>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Steve says that some mornings he finds it really hard to get out of bed and that lately he’s been getting into a lot of arguments with his partner. He feels anxious about his partner leaving him so he calls his partner during his breaks at work and this is why he arrives late to team meetings and is so distracted</a:t>
            </a:r>
          </a:p>
        </p:txBody>
      </p:sp>
    </p:spTree>
    <p:extLst>
      <p:ext uri="{BB962C8B-B14F-4D97-AF65-F5344CB8AC3E}">
        <p14:creationId xmlns:p14="http://schemas.microsoft.com/office/powerpoint/2010/main" val="11337669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759714-D19E-41D4-9E15-75E2244C0850}"/>
              </a:ext>
            </a:extLst>
          </p:cNvPr>
          <p:cNvSpPr>
            <a:spLocks noGrp="1"/>
          </p:cNvSpPr>
          <p:nvPr>
            <p:ph type="title"/>
          </p:nvPr>
        </p:nvSpPr>
        <p:spPr>
          <a:xfrm>
            <a:off x="752475" y="1106129"/>
            <a:ext cx="4114800" cy="383458"/>
          </a:xfrm>
        </p:spPr>
        <p:txBody>
          <a:bodyPr/>
          <a:lstStyle/>
          <a:p>
            <a:r>
              <a:rPr lang="en-US" dirty="0"/>
              <a:t>Case Study</a:t>
            </a:r>
          </a:p>
        </p:txBody>
      </p:sp>
      <p:sp>
        <p:nvSpPr>
          <p:cNvPr id="4" name="Footer Placeholder 3">
            <a:extLst>
              <a:ext uri="{FF2B5EF4-FFF2-40B4-BE49-F238E27FC236}">
                <a16:creationId xmlns:a16="http://schemas.microsoft.com/office/drawing/2014/main" xmlns="" id="{A5ACCD61-82AD-4DA4-AAE3-E61127B1A6DC}"/>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6" name="TextBox 5">
            <a:extLst>
              <a:ext uri="{FF2B5EF4-FFF2-40B4-BE49-F238E27FC236}">
                <a16:creationId xmlns:a16="http://schemas.microsoft.com/office/drawing/2014/main" xmlns="" id="{33DD8814-B87D-4E00-A16D-3DD283B30227}"/>
              </a:ext>
            </a:extLst>
          </p:cNvPr>
          <p:cNvSpPr txBox="1"/>
          <p:nvPr/>
        </p:nvSpPr>
        <p:spPr bwMode="gray">
          <a:xfrm>
            <a:off x="734060" y="2040021"/>
            <a:ext cx="5816491" cy="7066037"/>
          </a:xfrm>
          <a:prstGeom prst="rect">
            <a:avLst/>
          </a:prstGeom>
          <a:noFill/>
        </p:spPr>
        <p:txBody>
          <a:bodyPr wrap="square" lIns="0" tIns="0" rIns="0" bIns="0" rtlCol="0">
            <a:spAutoFit/>
          </a:bodyPr>
          <a:lstStyle/>
          <a:p>
            <a:pPr>
              <a:spcBef>
                <a:spcPts val="500"/>
              </a:spcBef>
            </a:pPr>
            <a:r>
              <a:rPr lang="en-US" sz="2000" dirty="0">
                <a:solidFill>
                  <a:schemeClr val="bg2">
                    <a:lumMod val="75000"/>
                  </a:schemeClr>
                </a:solidFill>
              </a:rPr>
              <a:t>How were you feeling coming into the conversation with Steve?</a:t>
            </a: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r>
              <a:rPr lang="en-US" sz="2000" dirty="0">
                <a:solidFill>
                  <a:schemeClr val="bg2">
                    <a:lumMod val="75000"/>
                  </a:schemeClr>
                </a:solidFill>
              </a:rPr>
              <a:t>How are you feeling after Steve shared what is going on with him?</a:t>
            </a: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r>
              <a:rPr lang="en-US" sz="2000" dirty="0">
                <a:solidFill>
                  <a:schemeClr val="bg2">
                    <a:lumMod val="75000"/>
                  </a:schemeClr>
                </a:solidFill>
              </a:rPr>
              <a:t>How will you respond to him?</a:t>
            </a: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endParaRPr lang="en-US" sz="2000" dirty="0">
              <a:solidFill>
                <a:schemeClr val="bg2">
                  <a:lumMod val="75000"/>
                </a:schemeClr>
              </a:solidFill>
            </a:endParaRPr>
          </a:p>
          <a:p>
            <a:pPr>
              <a:spcBef>
                <a:spcPts val="500"/>
              </a:spcBef>
            </a:pPr>
            <a:r>
              <a:rPr lang="en-US" sz="2000" dirty="0">
                <a:solidFill>
                  <a:schemeClr val="bg2">
                    <a:lumMod val="75000"/>
                  </a:schemeClr>
                </a:solidFill>
              </a:rPr>
              <a:t>How will you show empathy and concern?</a:t>
            </a:r>
            <a:endParaRPr lang="en-US" sz="1000" dirty="0">
              <a:solidFill>
                <a:schemeClr val="bg2">
                  <a:lumMod val="75000"/>
                </a:schemeClr>
              </a:solidFill>
            </a:endParaRPr>
          </a:p>
          <a:p>
            <a:pPr>
              <a:spcBef>
                <a:spcPts val="500"/>
              </a:spcBef>
            </a:pPr>
            <a:endParaRPr lang="en-US" sz="1000" dirty="0">
              <a:solidFill>
                <a:schemeClr val="bg2">
                  <a:lumMod val="75000"/>
                </a:schemeClr>
              </a:solidFill>
            </a:endParaRPr>
          </a:p>
          <a:p>
            <a:pPr>
              <a:spcBef>
                <a:spcPts val="500"/>
              </a:spcBef>
            </a:pPr>
            <a:endParaRPr lang="en-US" sz="1000" dirty="0">
              <a:solidFill>
                <a:schemeClr val="bg2">
                  <a:lumMod val="75000"/>
                </a:schemeClr>
              </a:solidFill>
            </a:endParaRPr>
          </a:p>
          <a:p>
            <a:pPr>
              <a:spcBef>
                <a:spcPts val="500"/>
              </a:spcBef>
            </a:pPr>
            <a:endParaRPr lang="en-US" sz="1000" dirty="0">
              <a:solidFill>
                <a:schemeClr val="bg2">
                  <a:lumMod val="75000"/>
                </a:schemeClr>
              </a:solidFill>
            </a:endParaRPr>
          </a:p>
          <a:p>
            <a:pPr>
              <a:spcBef>
                <a:spcPts val="500"/>
              </a:spcBef>
            </a:pPr>
            <a:endParaRPr lang="en-US" sz="1000" dirty="0"/>
          </a:p>
          <a:p>
            <a:pPr>
              <a:spcBef>
                <a:spcPts val="500"/>
              </a:spcBef>
            </a:pPr>
            <a:endParaRPr lang="en-US" sz="1000" dirty="0"/>
          </a:p>
          <a:p>
            <a:pPr>
              <a:spcBef>
                <a:spcPts val="500"/>
              </a:spcBef>
            </a:pPr>
            <a:endParaRPr lang="en-US" sz="1000" dirty="0"/>
          </a:p>
          <a:p>
            <a:pPr>
              <a:spcBef>
                <a:spcPts val="500"/>
              </a:spcBef>
            </a:pPr>
            <a:endParaRPr lang="en-US" sz="2000" dirty="0"/>
          </a:p>
        </p:txBody>
      </p:sp>
    </p:spTree>
    <p:extLst>
      <p:ext uri="{BB962C8B-B14F-4D97-AF65-F5344CB8AC3E}">
        <p14:creationId xmlns:p14="http://schemas.microsoft.com/office/powerpoint/2010/main" val="20072538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0FDBE0-FC12-4996-8E8A-43E9268A2A24}"/>
              </a:ext>
            </a:extLst>
          </p:cNvPr>
          <p:cNvSpPr>
            <a:spLocks noGrp="1"/>
          </p:cNvSpPr>
          <p:nvPr>
            <p:ph type="title"/>
          </p:nvPr>
        </p:nvSpPr>
        <p:spPr>
          <a:xfrm>
            <a:off x="752476" y="1130367"/>
            <a:ext cx="4114800" cy="276999"/>
          </a:xfrm>
        </p:spPr>
        <p:txBody>
          <a:bodyPr/>
          <a:lstStyle/>
          <a:p>
            <a:r>
              <a:rPr lang="en-US" dirty="0"/>
              <a:t>Summary</a:t>
            </a:r>
          </a:p>
        </p:txBody>
      </p:sp>
      <p:sp>
        <p:nvSpPr>
          <p:cNvPr id="4" name="Footer Placeholder 3">
            <a:extLst>
              <a:ext uri="{FF2B5EF4-FFF2-40B4-BE49-F238E27FC236}">
                <a16:creationId xmlns:a16="http://schemas.microsoft.com/office/drawing/2014/main" xmlns="" id="{2EDFCA44-ECF9-440E-90F7-BDBD5E24A60C}"/>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5" name="Rectangle 4">
            <a:extLst>
              <a:ext uri="{FF2B5EF4-FFF2-40B4-BE49-F238E27FC236}">
                <a16:creationId xmlns:a16="http://schemas.microsoft.com/office/drawing/2014/main" xmlns="" id="{F473162F-4613-4F6E-990B-83E408799DA7}"/>
              </a:ext>
            </a:extLst>
          </p:cNvPr>
          <p:cNvSpPr/>
          <p:nvPr/>
        </p:nvSpPr>
        <p:spPr>
          <a:xfrm>
            <a:off x="752476" y="2179320"/>
            <a:ext cx="5608568" cy="6266331"/>
          </a:xfrm>
          <a:prstGeom prst="rect">
            <a:avLst/>
          </a:prstGeom>
        </p:spPr>
        <p:txBody>
          <a:bodyPr wrap="square">
            <a:spAutoFit/>
          </a:bodyPr>
          <a:lstStyle/>
          <a:p>
            <a:pPr marL="342900" marR="0" lvl="0" indent="-34290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GB" sz="2000" b="0" i="0" u="none" strike="noStrike" kern="0" cap="none" spc="0" normalizeH="0" baseline="0" noProof="0" dirty="0">
                <a:ln>
                  <a:noFill/>
                </a:ln>
                <a:solidFill>
                  <a:schemeClr val="bg2">
                    <a:lumMod val="75000"/>
                  </a:schemeClr>
                </a:solidFill>
                <a:effectLst/>
                <a:uLnTx/>
                <a:uFillTx/>
              </a:rPr>
              <a:t>Know your teams: </a:t>
            </a:r>
            <a:r>
              <a:rPr kumimoji="0" lang="en-GB" sz="2000" b="0" i="0" u="none" strike="noStrike" kern="0" cap="none" spc="0" normalizeH="0" baseline="0" noProof="0" dirty="0" smtClean="0">
                <a:ln>
                  <a:noFill/>
                </a:ln>
                <a:solidFill>
                  <a:schemeClr val="bg2">
                    <a:lumMod val="75000"/>
                  </a:schemeClr>
                </a:solidFill>
                <a:effectLst/>
                <a:uLnTx/>
                <a:uFillTx/>
              </a:rPr>
              <a:t>recognize </a:t>
            </a:r>
            <a:r>
              <a:rPr kumimoji="0" lang="en-GB" sz="2000" b="0" i="0" u="none" strike="noStrike" kern="0" cap="none" spc="0" normalizeH="0" baseline="0" noProof="0" dirty="0">
                <a:ln>
                  <a:noFill/>
                </a:ln>
                <a:solidFill>
                  <a:schemeClr val="bg2">
                    <a:lumMod val="75000"/>
                  </a:schemeClr>
                </a:solidFill>
                <a:effectLst/>
                <a:uLnTx/>
                <a:uFillTx/>
              </a:rPr>
              <a:t>what is normal and what is out of the ordinary		</a:t>
            </a:r>
          </a:p>
          <a:p>
            <a:pPr marL="342900" marR="0" lvl="0" indent="-34290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GB" sz="2000" b="0" i="0" u="none" strike="noStrike" kern="0" cap="none" spc="0" normalizeH="0" baseline="0" noProof="0" dirty="0">
                <a:ln>
                  <a:noFill/>
                </a:ln>
                <a:solidFill>
                  <a:schemeClr val="bg2">
                    <a:lumMod val="75000"/>
                  </a:schemeClr>
                </a:solidFill>
                <a:effectLst/>
                <a:uLnTx/>
                <a:uFillTx/>
              </a:rPr>
              <a:t>Be aware, </a:t>
            </a:r>
            <a:r>
              <a:rPr kumimoji="0" lang="en-GB" sz="2000" b="0" i="0" u="none" strike="noStrike" kern="0" cap="none" spc="0" normalizeH="0" baseline="0" noProof="0" dirty="0" smtClean="0">
                <a:ln>
                  <a:noFill/>
                </a:ln>
                <a:solidFill>
                  <a:schemeClr val="bg2">
                    <a:lumMod val="75000"/>
                  </a:schemeClr>
                </a:solidFill>
                <a:effectLst/>
                <a:uLnTx/>
                <a:uFillTx/>
              </a:rPr>
              <a:t>observant, </a:t>
            </a:r>
            <a:r>
              <a:rPr kumimoji="0" lang="en-GB" sz="2000" b="0" i="0" u="none" strike="noStrike" kern="0" cap="none" spc="0" normalizeH="0" baseline="0" noProof="0" dirty="0">
                <a:ln>
                  <a:noFill/>
                </a:ln>
                <a:solidFill>
                  <a:schemeClr val="bg2">
                    <a:lumMod val="75000"/>
                  </a:schemeClr>
                </a:solidFill>
                <a:effectLst/>
                <a:uLnTx/>
                <a:uFillTx/>
              </a:rPr>
              <a:t>and involved	</a:t>
            </a:r>
          </a:p>
          <a:p>
            <a:pPr marL="342900" marR="0" lvl="0" indent="-34290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GB" sz="2000" b="0" i="0" u="none" strike="noStrike" kern="0" cap="none" spc="0" normalizeH="0" baseline="0" noProof="0" dirty="0">
                <a:ln>
                  <a:noFill/>
                </a:ln>
                <a:solidFill>
                  <a:schemeClr val="bg2">
                    <a:lumMod val="75000"/>
                  </a:schemeClr>
                </a:solidFill>
                <a:effectLst/>
                <a:uLnTx/>
                <a:uFillTx/>
              </a:rPr>
              <a:t>Don’t delay in taking action if you have concerns		</a:t>
            </a:r>
          </a:p>
          <a:p>
            <a:pPr marL="342900" marR="0" lvl="0" indent="-34290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GB" sz="2000" b="0" i="0" u="none" strike="noStrike" kern="0" cap="none" spc="0" normalizeH="0" baseline="0" noProof="0" dirty="0">
                <a:ln>
                  <a:noFill/>
                </a:ln>
                <a:solidFill>
                  <a:schemeClr val="bg2">
                    <a:lumMod val="75000"/>
                  </a:schemeClr>
                </a:solidFill>
                <a:effectLst/>
                <a:uLnTx/>
                <a:uFillTx/>
              </a:rPr>
              <a:t>Be positive and encouraging		</a:t>
            </a:r>
          </a:p>
          <a:p>
            <a:pPr marL="342900" marR="0" lvl="0" indent="-34290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GB" sz="2000" b="0" i="0" u="none" strike="noStrike" kern="0" cap="none" spc="0" normalizeH="0" baseline="0" noProof="0" dirty="0">
                <a:ln>
                  <a:noFill/>
                </a:ln>
                <a:solidFill>
                  <a:schemeClr val="bg2">
                    <a:lumMod val="75000"/>
                  </a:schemeClr>
                </a:solidFill>
                <a:effectLst/>
                <a:uLnTx/>
                <a:uFillTx/>
              </a:rPr>
              <a:t>Stay informed on the topic and on your company policies and benefits</a:t>
            </a:r>
          </a:p>
          <a:p>
            <a:pPr marL="342900" marR="0" lvl="0" indent="-34290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GB" sz="2000" b="0" i="0" u="none" strike="noStrike" kern="0" cap="none" spc="0" normalizeH="0" baseline="0" noProof="0" dirty="0">
                <a:ln>
                  <a:noFill/>
                </a:ln>
                <a:solidFill>
                  <a:schemeClr val="bg2">
                    <a:lumMod val="75000"/>
                  </a:schemeClr>
                </a:solidFill>
                <a:effectLst/>
                <a:uLnTx/>
                <a:uFillTx/>
              </a:rPr>
              <a:t>Master Emotional Intelligence skills 	</a:t>
            </a:r>
          </a:p>
          <a:p>
            <a:pPr marL="342900" marR="0" lvl="0" indent="-34290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GB" sz="2000" b="0" i="0" u="none" strike="noStrike" kern="0" cap="none" spc="0" normalizeH="0" baseline="0" noProof="0" dirty="0">
                <a:ln>
                  <a:noFill/>
                </a:ln>
                <a:solidFill>
                  <a:schemeClr val="bg2">
                    <a:lumMod val="75000"/>
                  </a:schemeClr>
                </a:solidFill>
                <a:effectLst/>
                <a:uLnTx/>
                <a:uFillTx/>
              </a:rPr>
              <a:t>Seek support </a:t>
            </a: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lang="en-GB" sz="1600" kern="0" dirty="0">
              <a:solidFill>
                <a:srgbClr val="55565A"/>
              </a:solidFill>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kumimoji="0" lang="en-GB" sz="1600" b="0" i="0" u="none" strike="noStrike" kern="0" cap="none" spc="0" normalizeH="0" baseline="0" noProof="0" dirty="0">
              <a:ln>
                <a:noFill/>
              </a:ln>
              <a:solidFill>
                <a:srgbClr val="55565A"/>
              </a:solidFill>
              <a:effectLst/>
              <a:uLnTx/>
              <a:uFillTx/>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lang="en-GB" sz="1600" kern="0" dirty="0">
              <a:solidFill>
                <a:srgbClr val="55565A"/>
              </a:solidFill>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kumimoji="0" lang="en-GB" sz="1600" b="0" i="0" u="none" strike="noStrike" kern="0" cap="none" spc="0" normalizeH="0" baseline="0" noProof="0" dirty="0">
              <a:ln>
                <a:noFill/>
              </a:ln>
              <a:solidFill>
                <a:srgbClr val="55565A"/>
              </a:solidFill>
              <a:effectLst/>
              <a:uLnTx/>
              <a:uFillTx/>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lang="en-GB" sz="1600" kern="0" dirty="0">
              <a:solidFill>
                <a:srgbClr val="55565A"/>
              </a:solidFill>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kumimoji="0" lang="en-GB" sz="1600" b="0" i="0" u="none" strike="noStrike" kern="0" cap="none" spc="0" normalizeH="0" baseline="0" noProof="0" dirty="0">
              <a:ln>
                <a:noFill/>
              </a:ln>
              <a:solidFill>
                <a:srgbClr val="55565A"/>
              </a:solidFill>
              <a:effectLst/>
              <a:uLnTx/>
              <a:uFillTx/>
            </a:endParaRPr>
          </a:p>
        </p:txBody>
      </p:sp>
    </p:spTree>
    <p:extLst>
      <p:ext uri="{BB962C8B-B14F-4D97-AF65-F5344CB8AC3E}">
        <p14:creationId xmlns:p14="http://schemas.microsoft.com/office/powerpoint/2010/main" val="1228150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a:spLocks noGrp="1"/>
          </p:cNvSpPr>
          <p:nvPr>
            <p:ph type="title"/>
          </p:nvPr>
        </p:nvSpPr>
        <p:spPr>
          <a:xfrm>
            <a:off x="752475" y="1120877"/>
            <a:ext cx="4114800" cy="383458"/>
          </a:xfrm>
        </p:spPr>
        <p:txBody>
          <a:bodyPr/>
          <a:lstStyle/>
          <a:p>
            <a:r>
              <a:rPr lang="en-US" altLang="en-US" dirty="0"/>
              <a:t>What is Mental Illness?</a:t>
            </a: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2019 United HealthCare Services, Inc. All rights reserved.</a:t>
            </a:r>
          </a:p>
        </p:txBody>
      </p:sp>
      <p:sp>
        <p:nvSpPr>
          <p:cNvPr id="25603" name="Text Placeholder 8"/>
          <p:cNvSpPr txBox="1">
            <a:spLocks/>
          </p:cNvSpPr>
          <p:nvPr/>
        </p:nvSpPr>
        <p:spPr bwMode="auto">
          <a:xfrm>
            <a:off x="752475" y="2222339"/>
            <a:ext cx="6099738" cy="51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buNone/>
            </a:pPr>
            <a:r>
              <a:rPr lang="en-US" sz="2000" dirty="0">
                <a:solidFill>
                  <a:schemeClr val="bg2">
                    <a:lumMod val="75000"/>
                  </a:schemeClr>
                </a:solidFill>
                <a:latin typeface="+mn-lt"/>
              </a:rPr>
              <a:t>Mental Illness refers collectively to all diagnosable mental disorders. Conditions involving:</a:t>
            </a:r>
          </a:p>
          <a:p>
            <a:pPr>
              <a:buNone/>
            </a:pPr>
            <a:endParaRPr lang="en-US" sz="2000" dirty="0">
              <a:solidFill>
                <a:schemeClr val="bg2">
                  <a:lumMod val="75000"/>
                </a:schemeClr>
              </a:solidFill>
              <a:latin typeface="+mn-lt"/>
            </a:endParaRPr>
          </a:p>
          <a:p>
            <a:pPr marL="285750" indent="-285750">
              <a:buClr>
                <a:schemeClr val="bg2">
                  <a:lumMod val="75000"/>
                </a:schemeClr>
              </a:buClr>
              <a:buFont typeface="Arial" panose="020B0604020202020204" pitchFamily="34" charset="0"/>
              <a:buChar char="•"/>
            </a:pPr>
            <a:r>
              <a:rPr lang="en-US" sz="2000" dirty="0">
                <a:solidFill>
                  <a:schemeClr val="bg2">
                    <a:lumMod val="75000"/>
                  </a:schemeClr>
                </a:solidFill>
                <a:latin typeface="+mn-lt"/>
              </a:rPr>
              <a:t>Significant changes in thinking, </a:t>
            </a:r>
            <a:r>
              <a:rPr lang="en-US" sz="2000" dirty="0" smtClean="0">
                <a:solidFill>
                  <a:schemeClr val="bg2">
                    <a:lumMod val="75000"/>
                  </a:schemeClr>
                </a:solidFill>
                <a:latin typeface="+mn-lt"/>
              </a:rPr>
              <a:t>emotion, </a:t>
            </a:r>
            <a:r>
              <a:rPr lang="en-US" sz="2000" dirty="0">
                <a:solidFill>
                  <a:schemeClr val="bg2">
                    <a:lumMod val="75000"/>
                  </a:schemeClr>
                </a:solidFill>
                <a:latin typeface="+mn-lt"/>
              </a:rPr>
              <a:t>and/or behavior</a:t>
            </a:r>
          </a:p>
          <a:p>
            <a:pPr marL="285750" indent="-285750">
              <a:buClr>
                <a:schemeClr val="bg2">
                  <a:lumMod val="75000"/>
                </a:schemeClr>
              </a:buClr>
              <a:buFont typeface="Arial" panose="020B0604020202020204" pitchFamily="34" charset="0"/>
              <a:buChar char="•"/>
            </a:pPr>
            <a:r>
              <a:rPr lang="en-US" sz="2000" dirty="0">
                <a:solidFill>
                  <a:schemeClr val="bg2">
                    <a:lumMod val="75000"/>
                  </a:schemeClr>
                </a:solidFill>
                <a:latin typeface="+mn-lt"/>
              </a:rPr>
              <a:t>Distress and/or problems functioning in social, </a:t>
            </a:r>
            <a:r>
              <a:rPr lang="en-US" sz="2000" dirty="0" smtClean="0">
                <a:solidFill>
                  <a:schemeClr val="bg2">
                    <a:lumMod val="75000"/>
                  </a:schemeClr>
                </a:solidFill>
                <a:latin typeface="+mn-lt"/>
              </a:rPr>
              <a:t>work, </a:t>
            </a:r>
            <a:r>
              <a:rPr lang="en-US" sz="2000" dirty="0">
                <a:solidFill>
                  <a:schemeClr val="bg2">
                    <a:lumMod val="75000"/>
                  </a:schemeClr>
                </a:solidFill>
                <a:latin typeface="+mn-lt"/>
              </a:rPr>
              <a:t>or family activities</a:t>
            </a:r>
          </a:p>
          <a:p>
            <a:pPr marL="285750" indent="-285750">
              <a:buClr>
                <a:schemeClr val="bg2">
                  <a:lumMod val="75000"/>
                </a:schemeClr>
              </a:buClr>
              <a:buFont typeface="Arial" panose="020B0604020202020204" pitchFamily="34" charset="0"/>
              <a:buChar char="•"/>
            </a:pPr>
            <a:r>
              <a:rPr lang="en-US" sz="2000" dirty="0">
                <a:solidFill>
                  <a:schemeClr val="bg2">
                    <a:lumMod val="75000"/>
                  </a:schemeClr>
                </a:solidFill>
                <a:latin typeface="+mn-lt"/>
              </a:rPr>
              <a:t>Mental illnesses take many forms, from very mild and only interfering in daily living in very specific areas to so severe that a person may need to be hospitalized</a:t>
            </a:r>
          </a:p>
          <a:p>
            <a:pPr marL="285750" indent="-285750">
              <a:buClr>
                <a:schemeClr val="accent1"/>
              </a:buClr>
              <a:buFont typeface="Arial" panose="020B0604020202020204" pitchFamily="34" charset="0"/>
              <a:buChar char="•"/>
            </a:pPr>
            <a:endParaRPr lang="en-US" sz="2000" dirty="0">
              <a:solidFill>
                <a:schemeClr val="bg2">
                  <a:lumMod val="75000"/>
                </a:schemeClr>
              </a:solidFill>
              <a:latin typeface="+mn-lt"/>
            </a:endParaRPr>
          </a:p>
          <a:p>
            <a:pPr>
              <a:buClr>
                <a:schemeClr val="accent1"/>
              </a:buClr>
            </a:pPr>
            <a:r>
              <a:rPr lang="en-US" sz="2000" dirty="0">
                <a:solidFill>
                  <a:schemeClr val="bg2">
                    <a:lumMod val="75000"/>
                  </a:schemeClr>
                </a:solidFill>
                <a:latin typeface="+mn-lt"/>
              </a:rPr>
              <a:t>Most mental health issues are treatable. The sooner an individual is diagnosed and receives </a:t>
            </a:r>
            <a:r>
              <a:rPr lang="en-US" sz="2000" dirty="0" smtClean="0">
                <a:solidFill>
                  <a:schemeClr val="bg2">
                    <a:lumMod val="75000"/>
                  </a:schemeClr>
                </a:solidFill>
                <a:latin typeface="+mn-lt"/>
              </a:rPr>
              <a:t>treatment, </a:t>
            </a:r>
            <a:r>
              <a:rPr lang="en-US" sz="2000" dirty="0">
                <a:solidFill>
                  <a:schemeClr val="bg2">
                    <a:lumMod val="75000"/>
                  </a:schemeClr>
                </a:solidFill>
                <a:latin typeface="+mn-lt"/>
              </a:rPr>
              <a:t>the better the prognosis</a:t>
            </a:r>
            <a:r>
              <a:rPr lang="en-US" dirty="0">
                <a:latin typeface="+mn-lt"/>
              </a:rPr>
              <a:t>. </a:t>
            </a:r>
          </a:p>
        </p:txBody>
      </p:sp>
    </p:spTree>
    <p:extLst>
      <p:ext uri="{BB962C8B-B14F-4D97-AF65-F5344CB8AC3E}">
        <p14:creationId xmlns:p14="http://schemas.microsoft.com/office/powerpoint/2010/main" val="14445292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18C67D-0059-4B7B-B980-096769465AF9}"/>
              </a:ext>
            </a:extLst>
          </p:cNvPr>
          <p:cNvSpPr>
            <a:spLocks noGrp="1"/>
          </p:cNvSpPr>
          <p:nvPr>
            <p:ph type="title"/>
          </p:nvPr>
        </p:nvSpPr>
        <p:spPr>
          <a:xfrm>
            <a:off x="752475" y="1165123"/>
            <a:ext cx="4114800" cy="250722"/>
          </a:xfrm>
        </p:spPr>
        <p:txBody>
          <a:bodyPr/>
          <a:lstStyle/>
          <a:p>
            <a:r>
              <a:rPr lang="en-US" dirty="0"/>
              <a:t>Take Care of Yourself</a:t>
            </a:r>
          </a:p>
        </p:txBody>
      </p:sp>
      <p:sp>
        <p:nvSpPr>
          <p:cNvPr id="4" name="Footer Placeholder 3">
            <a:extLst>
              <a:ext uri="{FF2B5EF4-FFF2-40B4-BE49-F238E27FC236}">
                <a16:creationId xmlns:a16="http://schemas.microsoft.com/office/drawing/2014/main" xmlns="" id="{4264567F-2359-45A9-A5EF-284284487056}"/>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5" name="Rectangle 4">
            <a:extLst>
              <a:ext uri="{FF2B5EF4-FFF2-40B4-BE49-F238E27FC236}">
                <a16:creationId xmlns:a16="http://schemas.microsoft.com/office/drawing/2014/main" xmlns="" id="{424B27D6-3F4C-467F-B2ED-452CCE170B2E}"/>
              </a:ext>
            </a:extLst>
          </p:cNvPr>
          <p:cNvSpPr/>
          <p:nvPr/>
        </p:nvSpPr>
        <p:spPr>
          <a:xfrm>
            <a:off x="752474" y="2118360"/>
            <a:ext cx="6045891" cy="6390211"/>
          </a:xfrm>
          <a:prstGeom prst="rect">
            <a:avLst/>
          </a:prstGeom>
        </p:spPr>
        <p:txBody>
          <a:bodyPr wrap="square">
            <a:spAutoFit/>
          </a:bodyPr>
          <a:lstStyle/>
          <a:p>
            <a:pPr marL="0" marR="0" lvl="0" indent="0" defTabSz="685800" eaLnBrk="1" fontAlgn="auto" latinLnBrk="0" hangingPunct="1">
              <a:lnSpc>
                <a:spcPct val="95000"/>
              </a:lnSpc>
              <a:spcBef>
                <a:spcPts val="600"/>
              </a:spcBef>
              <a:spcAft>
                <a:spcPts val="0"/>
              </a:spcAft>
              <a:buClr>
                <a:srgbClr val="F2AA00"/>
              </a:buClr>
              <a:buSzTx/>
              <a:buFontTx/>
              <a:buNone/>
              <a:tabLst/>
              <a:defRPr/>
            </a:pPr>
            <a:r>
              <a:rPr kumimoji="0" lang="en-US" sz="2000" b="0" i="0" u="none" strike="noStrike" kern="0" cap="none" spc="0" normalizeH="0" baseline="0" noProof="0" dirty="0">
                <a:ln>
                  <a:noFill/>
                </a:ln>
                <a:solidFill>
                  <a:schemeClr val="bg2">
                    <a:lumMod val="75000"/>
                  </a:schemeClr>
                </a:solidFill>
                <a:effectLst/>
                <a:uLnTx/>
                <a:uFillTx/>
              </a:rPr>
              <a:t>Managers have a big </a:t>
            </a:r>
            <a:r>
              <a:rPr kumimoji="0" lang="en-US" sz="2000" b="0" i="0" u="none" strike="noStrike" kern="0" cap="none" spc="0" normalizeH="0" baseline="0" noProof="0" dirty="0" smtClean="0">
                <a:ln>
                  <a:noFill/>
                </a:ln>
                <a:solidFill>
                  <a:schemeClr val="bg2">
                    <a:lumMod val="75000"/>
                  </a:schemeClr>
                </a:solidFill>
                <a:effectLst/>
                <a:uLnTx/>
                <a:uFillTx/>
              </a:rPr>
              <a:t>responsibility</a:t>
            </a:r>
            <a:r>
              <a:rPr kumimoji="0" lang="en-US" sz="2000" b="0" i="0" u="none" strike="noStrike" kern="0" cap="none" spc="0" normalizeH="0" noProof="0" dirty="0" smtClean="0">
                <a:ln>
                  <a:noFill/>
                </a:ln>
                <a:solidFill>
                  <a:schemeClr val="bg2">
                    <a:lumMod val="75000"/>
                  </a:schemeClr>
                </a:solidFill>
                <a:effectLst/>
                <a:uLnTx/>
                <a:uFillTx/>
              </a:rPr>
              <a:t> </a:t>
            </a:r>
            <a:r>
              <a:rPr kumimoji="0" lang="en-US" sz="2000" b="0" i="0" u="none" strike="noStrike" kern="0" cap="none" spc="0" normalizeH="0" baseline="0" noProof="0" dirty="0" smtClean="0">
                <a:ln>
                  <a:noFill/>
                </a:ln>
                <a:solidFill>
                  <a:schemeClr val="bg2">
                    <a:lumMod val="75000"/>
                  </a:schemeClr>
                </a:solidFill>
                <a:effectLst/>
                <a:uLnTx/>
                <a:uFillTx/>
              </a:rPr>
              <a:t>- </a:t>
            </a:r>
            <a:r>
              <a:rPr kumimoji="0" lang="en-US" sz="2000" b="0" i="0" u="none" strike="noStrike" kern="0" cap="none" spc="0" normalizeH="0" baseline="0" noProof="0" dirty="0">
                <a:ln>
                  <a:noFill/>
                </a:ln>
                <a:solidFill>
                  <a:schemeClr val="bg2">
                    <a:lumMod val="75000"/>
                  </a:schemeClr>
                </a:solidFill>
                <a:effectLst/>
                <a:uLnTx/>
                <a:uFillTx/>
              </a:rPr>
              <a:t>it is easy to get so caught up in all that’s going on and neglect yourself</a:t>
            </a:r>
            <a:r>
              <a:rPr kumimoji="0" lang="en-US" sz="2000" b="0" i="0" u="none" strike="noStrike" kern="0" cap="none" spc="0" normalizeH="0" baseline="0" noProof="0" dirty="0" smtClean="0">
                <a:ln>
                  <a:noFill/>
                </a:ln>
                <a:solidFill>
                  <a:schemeClr val="bg2">
                    <a:lumMod val="75000"/>
                  </a:schemeClr>
                </a:solidFill>
                <a:effectLst/>
                <a:uLnTx/>
                <a:uFillTx/>
              </a:rPr>
              <a:t>:</a:t>
            </a:r>
          </a:p>
          <a:p>
            <a:pPr marL="0" marR="0" lvl="0" indent="0" defTabSz="685800" eaLnBrk="1" fontAlgn="auto" latinLnBrk="0" hangingPunct="1">
              <a:lnSpc>
                <a:spcPct val="95000"/>
              </a:lnSpc>
              <a:spcBef>
                <a:spcPts val="600"/>
              </a:spcBef>
              <a:spcAft>
                <a:spcPts val="0"/>
              </a:spcAft>
              <a:buClr>
                <a:srgbClr val="F2AA00"/>
              </a:buClr>
              <a:buSzTx/>
              <a:buFontTx/>
              <a:buNone/>
              <a:tabLst/>
              <a:defRPr/>
            </a:pPr>
            <a:endParaRPr kumimoji="0" lang="en-US" sz="2000" b="0" i="0" u="none" strike="noStrike" kern="0" cap="none" spc="0" normalizeH="0" baseline="0" noProof="0" dirty="0">
              <a:ln>
                <a:noFill/>
              </a:ln>
              <a:solidFill>
                <a:schemeClr val="bg2">
                  <a:lumMod val="75000"/>
                </a:schemeClr>
              </a:solidFill>
              <a:effectLst/>
              <a:uLnTx/>
              <a:uFillTx/>
            </a:endParaRP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AU" sz="2000" b="0" i="0" u="none" strike="noStrike" kern="0" cap="none" spc="0" normalizeH="0" baseline="0" noProof="0" dirty="0">
                <a:ln>
                  <a:noFill/>
                </a:ln>
                <a:solidFill>
                  <a:schemeClr val="bg2">
                    <a:lumMod val="75000"/>
                  </a:schemeClr>
                </a:solidFill>
                <a:effectLst/>
                <a:uLnTx/>
                <a:uFillTx/>
              </a:rPr>
              <a:t>Recognize signs of burnout</a:t>
            </a: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AU" sz="2000" b="0" i="0" u="none" strike="noStrike" kern="0" cap="none" spc="0" normalizeH="0" baseline="0" noProof="0" dirty="0">
                <a:ln>
                  <a:noFill/>
                </a:ln>
                <a:solidFill>
                  <a:schemeClr val="bg2">
                    <a:lumMod val="75000"/>
                  </a:schemeClr>
                </a:solidFill>
                <a:effectLst/>
                <a:uLnTx/>
                <a:uFillTx/>
              </a:rPr>
              <a:t>Practice self-care (eat right, exercise, get enough sleep, manage your stress)</a:t>
            </a: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AU" sz="2000" b="0" i="0" u="none" strike="noStrike" kern="0" cap="none" spc="0" normalizeH="0" baseline="0" noProof="0" dirty="0">
                <a:ln>
                  <a:noFill/>
                </a:ln>
                <a:solidFill>
                  <a:schemeClr val="bg2">
                    <a:lumMod val="75000"/>
                  </a:schemeClr>
                </a:solidFill>
                <a:effectLst/>
                <a:uLnTx/>
                <a:uFillTx/>
              </a:rPr>
              <a:t>Engage in activities you enjoy and that energize you outside of work</a:t>
            </a: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AU" sz="2000" b="0" i="0" u="none" strike="noStrike" kern="0" cap="none" spc="0" normalizeH="0" baseline="0" noProof="0" dirty="0">
                <a:ln>
                  <a:noFill/>
                </a:ln>
                <a:solidFill>
                  <a:schemeClr val="bg2">
                    <a:lumMod val="75000"/>
                  </a:schemeClr>
                </a:solidFill>
                <a:effectLst/>
                <a:uLnTx/>
                <a:uFillTx/>
              </a:rPr>
              <a:t>Don’t go it alone, seek help from your boss, mentor, </a:t>
            </a:r>
            <a:r>
              <a:rPr kumimoji="0" lang="en-AU" sz="2000" b="0" i="0" u="none" strike="noStrike" kern="0" cap="none" spc="0" normalizeH="0" baseline="0" noProof="0" dirty="0" smtClean="0">
                <a:ln>
                  <a:noFill/>
                </a:ln>
                <a:solidFill>
                  <a:schemeClr val="bg2">
                    <a:lumMod val="75000"/>
                  </a:schemeClr>
                </a:solidFill>
                <a:effectLst/>
                <a:uLnTx/>
                <a:uFillTx/>
              </a:rPr>
              <a:t>HR, </a:t>
            </a:r>
            <a:r>
              <a:rPr kumimoji="0" lang="en-AU" sz="2000" b="0" i="0" u="none" strike="noStrike" kern="0" cap="none" spc="0" normalizeH="0" baseline="0" noProof="0" dirty="0">
                <a:ln>
                  <a:noFill/>
                </a:ln>
                <a:solidFill>
                  <a:schemeClr val="bg2">
                    <a:lumMod val="75000"/>
                  </a:schemeClr>
                </a:solidFill>
                <a:effectLst/>
                <a:uLnTx/>
                <a:uFillTx/>
              </a:rPr>
              <a:t>or EAP</a:t>
            </a: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AU" sz="2000" b="0" i="0" u="none" strike="noStrike" kern="0" cap="none" spc="0" normalizeH="0" baseline="0" noProof="0" dirty="0">
                <a:ln>
                  <a:noFill/>
                </a:ln>
                <a:solidFill>
                  <a:schemeClr val="bg2">
                    <a:lumMod val="75000"/>
                  </a:schemeClr>
                </a:solidFill>
                <a:effectLst/>
                <a:uLnTx/>
                <a:uFillTx/>
              </a:rPr>
              <a:t>Seek support from family and loved ones</a:t>
            </a:r>
          </a:p>
          <a:p>
            <a:pPr marR="0" lvl="0" defTabSz="685800" eaLnBrk="1" fontAlgn="auto" latinLnBrk="0" hangingPunct="1">
              <a:lnSpc>
                <a:spcPct val="95000"/>
              </a:lnSpc>
              <a:spcBef>
                <a:spcPts val="600"/>
              </a:spcBef>
              <a:spcAft>
                <a:spcPts val="450"/>
              </a:spcAft>
              <a:buClr>
                <a:srgbClr val="F2AA00"/>
              </a:buClr>
              <a:buSzTx/>
              <a:tabLst/>
              <a:defRPr/>
            </a:pPr>
            <a:endParaRPr lang="en-AU" sz="1700" kern="0" dirty="0">
              <a:solidFill>
                <a:srgbClr val="55565A"/>
              </a:solidFill>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kumimoji="0" lang="en-AU" sz="1700" b="0" i="0" u="none" strike="noStrike" kern="0" cap="none" spc="0" normalizeH="0" baseline="0" noProof="0" dirty="0">
              <a:ln>
                <a:noFill/>
              </a:ln>
              <a:solidFill>
                <a:srgbClr val="55565A"/>
              </a:solidFill>
              <a:effectLst/>
              <a:uLnTx/>
              <a:uFillTx/>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lang="en-AU" sz="1700" kern="0" dirty="0">
              <a:solidFill>
                <a:srgbClr val="55565A"/>
              </a:solidFill>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kumimoji="0" lang="en-AU" sz="1700" b="0" i="0" u="none" strike="noStrike" kern="0" cap="none" spc="0" normalizeH="0" baseline="0" noProof="0" dirty="0">
              <a:ln>
                <a:noFill/>
              </a:ln>
              <a:solidFill>
                <a:srgbClr val="55565A"/>
              </a:solidFill>
              <a:effectLst/>
              <a:uLnTx/>
              <a:uFillTx/>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kumimoji="0" lang="en-AU" sz="1700" b="0" i="0" u="none" strike="noStrike" kern="0" cap="none" spc="0" normalizeH="0" baseline="0" noProof="0" dirty="0">
              <a:ln>
                <a:noFill/>
              </a:ln>
              <a:solidFill>
                <a:srgbClr val="55565A"/>
              </a:solidFill>
              <a:effectLst/>
              <a:uLnTx/>
              <a:uFillTx/>
            </a:endParaRPr>
          </a:p>
        </p:txBody>
      </p:sp>
    </p:spTree>
    <p:extLst>
      <p:ext uri="{BB962C8B-B14F-4D97-AF65-F5344CB8AC3E}">
        <p14:creationId xmlns:p14="http://schemas.microsoft.com/office/powerpoint/2010/main" val="22675922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eaLnBrk="1" hangingPunct="1">
              <a:spcBef>
                <a:spcPct val="0"/>
              </a:spcBef>
              <a:buClrTx/>
              <a:buSzTx/>
            </a:pPr>
            <a:endParaRPr lang="en-US" altLang="en-US" sz="1300" dirty="0">
              <a:solidFill>
                <a:srgbClr val="646D72"/>
              </a:solidFill>
            </a:endParaRPr>
          </a:p>
        </p:txBody>
      </p:sp>
      <p:sp>
        <p:nvSpPr>
          <p:cNvPr id="4" name="Footer Placeholder 3"/>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2019 United HealthCare Services, Inc. All rights reserved.</a:t>
            </a:r>
          </a:p>
        </p:txBody>
      </p:sp>
      <p:sp>
        <p:nvSpPr>
          <p:cNvPr id="3" name="Title 2">
            <a:extLst>
              <a:ext uri="{FF2B5EF4-FFF2-40B4-BE49-F238E27FC236}">
                <a16:creationId xmlns:a16="http://schemas.microsoft.com/office/drawing/2014/main" xmlns="" id="{510448D5-0CA1-4B00-9359-06CCC1F1C559}"/>
              </a:ext>
            </a:extLst>
          </p:cNvPr>
          <p:cNvSpPr>
            <a:spLocks noGrp="1"/>
          </p:cNvSpPr>
          <p:nvPr>
            <p:ph type="title"/>
          </p:nvPr>
        </p:nvSpPr>
        <p:spPr>
          <a:xfrm>
            <a:off x="777765" y="1072055"/>
            <a:ext cx="4102099" cy="578406"/>
          </a:xfrm>
        </p:spPr>
        <p:txBody>
          <a:bodyPr/>
          <a:lstStyle/>
          <a:p>
            <a:r>
              <a:rPr lang="en-US" dirty="0"/>
              <a:t>Employee Assistance Program (EAP)</a:t>
            </a:r>
          </a:p>
        </p:txBody>
      </p:sp>
      <p:sp>
        <p:nvSpPr>
          <p:cNvPr id="5" name="Rectangle 4">
            <a:extLst>
              <a:ext uri="{FF2B5EF4-FFF2-40B4-BE49-F238E27FC236}">
                <a16:creationId xmlns:a16="http://schemas.microsoft.com/office/drawing/2014/main" xmlns="" id="{BC8311BC-3110-4A98-97EA-FBEB703D57D4}"/>
              </a:ext>
            </a:extLst>
          </p:cNvPr>
          <p:cNvSpPr/>
          <p:nvPr/>
        </p:nvSpPr>
        <p:spPr>
          <a:xfrm>
            <a:off x="758824" y="2057400"/>
            <a:ext cx="5962015" cy="10807318"/>
          </a:xfrm>
          <a:prstGeom prst="rect">
            <a:avLst/>
          </a:prstGeom>
        </p:spPr>
        <p:txBody>
          <a:bodyPr wrap="square">
            <a:spAutoFit/>
          </a:bodyPr>
          <a:lstStyle/>
          <a:p>
            <a:pPr>
              <a:buClr>
                <a:schemeClr val="accent2"/>
              </a:buClr>
            </a:pPr>
            <a:endParaRPr lang="en-GB" sz="2000" dirty="0"/>
          </a:p>
          <a:p>
            <a:pPr marL="285750" indent="-285750">
              <a:buClr>
                <a:schemeClr val="bg2">
                  <a:lumMod val="75000"/>
                </a:schemeClr>
              </a:buClr>
              <a:buFont typeface="Arial" panose="020B0604020202020204" pitchFamily="34" charset="0"/>
              <a:buChar char="•"/>
            </a:pPr>
            <a:r>
              <a:rPr lang="en-GB" sz="2000" dirty="0">
                <a:solidFill>
                  <a:schemeClr val="bg2">
                    <a:lumMod val="75000"/>
                  </a:schemeClr>
                </a:solidFill>
              </a:rPr>
              <a:t>Short term counselling and support for all employees and immediate family members (if eligible)</a:t>
            </a:r>
          </a:p>
          <a:p>
            <a:pPr marL="285750" indent="-285750">
              <a:buClr>
                <a:schemeClr val="bg2">
                  <a:lumMod val="75000"/>
                </a:schemeClr>
              </a:buClr>
              <a:buFont typeface="Arial" panose="020B0604020202020204" pitchFamily="34" charset="0"/>
              <a:buChar char="•"/>
            </a:pPr>
            <a:r>
              <a:rPr lang="en-GB" sz="2000" dirty="0">
                <a:solidFill>
                  <a:schemeClr val="bg2">
                    <a:lumMod val="75000"/>
                  </a:schemeClr>
                </a:solidFill>
              </a:rPr>
              <a:t>Provided at no cost to you by your employer</a:t>
            </a:r>
          </a:p>
          <a:p>
            <a:pPr marL="285750" indent="-285750">
              <a:buClr>
                <a:schemeClr val="bg2">
                  <a:lumMod val="75000"/>
                </a:schemeClr>
              </a:buClr>
              <a:buFont typeface="Arial" panose="020B0604020202020204" pitchFamily="34" charset="0"/>
              <a:buChar char="•"/>
            </a:pPr>
            <a:r>
              <a:rPr lang="en-GB" sz="2000" dirty="0">
                <a:solidFill>
                  <a:schemeClr val="bg2">
                    <a:lumMod val="75000"/>
                  </a:schemeClr>
                </a:solidFill>
              </a:rPr>
              <a:t>Easily accessible, voluntary, and confidential in accordance with the law – service that can provide support for personal or work-related issues.</a:t>
            </a:r>
          </a:p>
          <a:p>
            <a:pPr marL="285750" indent="-285750">
              <a:buClr>
                <a:schemeClr val="bg2">
                  <a:lumMod val="75000"/>
                </a:schemeClr>
              </a:buClr>
              <a:buFont typeface="Arial" panose="020B0604020202020204" pitchFamily="34" charset="0"/>
              <a:buChar char="•"/>
            </a:pPr>
            <a:r>
              <a:rPr lang="en-GB" sz="2000" dirty="0">
                <a:solidFill>
                  <a:schemeClr val="bg2">
                    <a:lumMod val="75000"/>
                  </a:schemeClr>
                </a:solidFill>
              </a:rPr>
              <a:t>Staffed by experienced professionals		</a:t>
            </a:r>
          </a:p>
          <a:p>
            <a:pPr defTabSz="685800">
              <a:lnSpc>
                <a:spcPct val="95000"/>
              </a:lnSpc>
              <a:spcBef>
                <a:spcPts val="600"/>
              </a:spcBef>
              <a:spcAft>
                <a:spcPts val="450"/>
              </a:spcAft>
              <a:buClr>
                <a:schemeClr val="bg2">
                  <a:lumMod val="75000"/>
                </a:schemeClr>
              </a:buClr>
            </a:pPr>
            <a:endParaRPr lang="en-US" sz="2000" b="1" dirty="0">
              <a:solidFill>
                <a:schemeClr val="bg2">
                  <a:lumMod val="75000"/>
                </a:schemeClr>
              </a:solidFill>
            </a:endParaRPr>
          </a:p>
          <a:p>
            <a:pPr defTabSz="685800">
              <a:lnSpc>
                <a:spcPct val="95000"/>
              </a:lnSpc>
              <a:spcBef>
                <a:spcPts val="600"/>
              </a:spcBef>
              <a:spcAft>
                <a:spcPts val="450"/>
              </a:spcAft>
              <a:buClr>
                <a:srgbClr val="F2AA00"/>
              </a:buClr>
            </a:pPr>
            <a:endParaRPr lang="en-US" sz="2000" b="1" dirty="0">
              <a:solidFill>
                <a:schemeClr val="bg2">
                  <a:lumMod val="75000"/>
                </a:schemeClr>
              </a:solidFill>
            </a:endParaRPr>
          </a:p>
          <a:p>
            <a:pPr defTabSz="685800">
              <a:lnSpc>
                <a:spcPct val="95000"/>
              </a:lnSpc>
              <a:spcBef>
                <a:spcPts val="600"/>
              </a:spcBef>
              <a:spcAft>
                <a:spcPts val="450"/>
              </a:spcAft>
              <a:buClr>
                <a:srgbClr val="F2AA00"/>
              </a:buClr>
            </a:pPr>
            <a:endParaRPr lang="en-US" sz="1800" b="1" dirty="0">
              <a:solidFill>
                <a:schemeClr val="bg2">
                  <a:lumMod val="75000"/>
                </a:schemeClr>
              </a:solidFill>
            </a:endParaRPr>
          </a:p>
          <a:p>
            <a:pPr defTabSz="685800">
              <a:lnSpc>
                <a:spcPct val="95000"/>
              </a:lnSpc>
              <a:spcBef>
                <a:spcPts val="600"/>
              </a:spcBef>
              <a:spcAft>
                <a:spcPts val="450"/>
              </a:spcAft>
              <a:buClr>
                <a:srgbClr val="F2AA00"/>
              </a:buClr>
            </a:pPr>
            <a:endParaRPr lang="en-US" sz="1800" b="1" dirty="0">
              <a:solidFill>
                <a:schemeClr val="bg2">
                  <a:lumMod val="75000"/>
                </a:schemeClr>
              </a:solidFill>
            </a:endParaRPr>
          </a:p>
          <a:p>
            <a:pPr defTabSz="685800">
              <a:lnSpc>
                <a:spcPct val="95000"/>
              </a:lnSpc>
              <a:spcBef>
                <a:spcPts val="600"/>
              </a:spcBef>
              <a:spcAft>
                <a:spcPts val="450"/>
              </a:spcAft>
              <a:buClr>
                <a:srgbClr val="F2AA00"/>
              </a:buClr>
            </a:pPr>
            <a:endParaRPr lang="en-US" sz="1800" b="1" dirty="0">
              <a:solidFill>
                <a:schemeClr val="bg2">
                  <a:lumMod val="75000"/>
                </a:schemeClr>
              </a:solidFill>
            </a:endParaRPr>
          </a:p>
          <a:p>
            <a:pPr defTabSz="685800">
              <a:lnSpc>
                <a:spcPct val="95000"/>
              </a:lnSpc>
              <a:spcBef>
                <a:spcPts val="600"/>
              </a:spcBef>
              <a:spcAft>
                <a:spcPts val="450"/>
              </a:spcAft>
              <a:buClr>
                <a:srgbClr val="F2AA00"/>
              </a:buClr>
            </a:pPr>
            <a:r>
              <a:rPr lang="en-US" sz="1800" b="1" dirty="0">
                <a:solidFill>
                  <a:schemeClr val="bg2">
                    <a:lumMod val="75000"/>
                  </a:schemeClr>
                </a:solidFill>
              </a:rPr>
              <a:t>“</a:t>
            </a:r>
            <a:r>
              <a:rPr lang="en-US" sz="1200" b="1" dirty="0">
                <a:solidFill>
                  <a:schemeClr val="bg2">
                    <a:lumMod val="75000"/>
                  </a:schemeClr>
                </a:solidFill>
              </a:rPr>
              <a:t>This program should not be used for emergency or urgent care, call the local emergency services phone number or go to the nearest emergency room.  This program is not a substitute for a doctor’s or professional’s care.  Due to the potential for a conflict of interest, legal consultation will not be provided on issues that may involve legal action against Optum or it’s affiliates, or any entity through which the caller is receiving these services directly (e.g., employer)  This program and its components may not be available in all locations or for all group sizes and is subject to change. Coverage exclusions and limitations may apply”</a:t>
            </a: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kumimoji="0" lang="en-AU" sz="1700" b="0" i="0" u="none" strike="noStrike" kern="0" cap="none" spc="0" normalizeH="0" baseline="0" noProof="0" dirty="0">
              <a:ln>
                <a:noFill/>
              </a:ln>
              <a:solidFill>
                <a:srgbClr val="55565A"/>
              </a:solidFill>
              <a:effectLst/>
              <a:uLnTx/>
              <a:uFillTx/>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lang="en-AU" sz="1700" kern="0" dirty="0">
              <a:solidFill>
                <a:srgbClr val="55565A"/>
              </a:solidFill>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kumimoji="0" lang="en-AU" sz="1700" b="0" i="0" u="none" strike="noStrike" kern="0" cap="none" spc="0" normalizeH="0" baseline="0" noProof="0" dirty="0">
              <a:ln>
                <a:noFill/>
              </a:ln>
              <a:solidFill>
                <a:srgbClr val="55565A"/>
              </a:solidFill>
              <a:effectLst/>
              <a:uLnTx/>
              <a:uFillTx/>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lang="en-AU" sz="1700" kern="0" dirty="0">
              <a:solidFill>
                <a:srgbClr val="55565A"/>
              </a:solidFill>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kumimoji="0" lang="en-AU" sz="1700" b="0" i="0" u="none" strike="noStrike" kern="0" cap="none" spc="0" normalizeH="0" baseline="0" noProof="0" dirty="0">
              <a:ln>
                <a:noFill/>
              </a:ln>
              <a:solidFill>
                <a:srgbClr val="55565A"/>
              </a:solidFill>
              <a:effectLst/>
              <a:uLnTx/>
              <a:uFillTx/>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lang="en-AU" sz="1700" kern="0" dirty="0">
              <a:solidFill>
                <a:srgbClr val="55565A"/>
              </a:solidFill>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kumimoji="0" lang="en-AU" sz="1700" b="0" i="0" u="none" strike="noStrike" kern="0" cap="none" spc="0" normalizeH="0" baseline="0" noProof="0" dirty="0">
              <a:ln>
                <a:noFill/>
              </a:ln>
              <a:solidFill>
                <a:srgbClr val="55565A"/>
              </a:solidFill>
              <a:effectLst/>
              <a:uLnTx/>
              <a:uFillTx/>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lang="en-AU" sz="1700" kern="0" dirty="0">
              <a:solidFill>
                <a:srgbClr val="55565A"/>
              </a:solidFill>
            </a:endParaRPr>
          </a:p>
          <a:p>
            <a:pPr marL="285750" marR="0" lvl="0" indent="-285750" defTabSz="685800" eaLnBrk="1" fontAlgn="auto" latinLnBrk="0" hangingPunct="1">
              <a:lnSpc>
                <a:spcPct val="95000"/>
              </a:lnSpc>
              <a:spcBef>
                <a:spcPts val="600"/>
              </a:spcBef>
              <a:spcAft>
                <a:spcPts val="450"/>
              </a:spcAft>
              <a:buClr>
                <a:srgbClr val="F2AA00"/>
              </a:buClr>
              <a:buSzTx/>
              <a:buFont typeface="Arial" panose="020B0604020202020204" pitchFamily="34" charset="0"/>
              <a:buChar char="•"/>
              <a:tabLst/>
              <a:defRPr/>
            </a:pPr>
            <a:endParaRPr kumimoji="0" lang="en-AU" sz="1700" b="0" i="0" u="none" strike="noStrike" kern="0" cap="none" spc="0" normalizeH="0" baseline="0" noProof="0" dirty="0">
              <a:ln>
                <a:noFill/>
              </a:ln>
              <a:solidFill>
                <a:srgbClr val="55565A"/>
              </a:solidFill>
              <a:effectLst/>
              <a:uLnTx/>
              <a:uFillTx/>
            </a:endParaRPr>
          </a:p>
        </p:txBody>
      </p:sp>
    </p:spTree>
    <p:extLst>
      <p:ext uri="{BB962C8B-B14F-4D97-AF65-F5344CB8AC3E}">
        <p14:creationId xmlns:p14="http://schemas.microsoft.com/office/powerpoint/2010/main" val="14645322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7"/>
          <p:cNvSpPr>
            <a:spLocks noGrp="1"/>
          </p:cNvSpPr>
          <p:nvPr>
            <p:ph type="title"/>
          </p:nvPr>
        </p:nvSpPr>
        <p:spPr>
          <a:xfrm>
            <a:off x="752475" y="1150374"/>
            <a:ext cx="4114800" cy="416004"/>
          </a:xfrm>
        </p:spPr>
        <p:txBody>
          <a:bodyPr/>
          <a:lstStyle/>
          <a:p>
            <a:pPr eaLnBrk="1" hangingPunct="1"/>
            <a:r>
              <a:rPr lang="en-US" altLang="en-US" dirty="0"/>
              <a:t>Citations</a:t>
            </a:r>
          </a:p>
        </p:txBody>
      </p:sp>
      <p:sp>
        <p:nvSpPr>
          <p:cNvPr id="5123"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a:spcBef>
                <a:spcPct val="0"/>
              </a:spcBef>
              <a:buClrTx/>
              <a:buSzTx/>
            </a:pPr>
            <a:endParaRPr lang="en-US" altLang="en-US" sz="1300" dirty="0">
              <a:solidFill>
                <a:srgbClr val="646D72"/>
              </a:solidFill>
            </a:endParaRPr>
          </a:p>
        </p:txBody>
      </p:sp>
      <p:sp>
        <p:nvSpPr>
          <p:cNvPr id="5" name="Footer Placeholder 4"/>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2019 United HealthCare Services, Inc. All rights reserved.</a:t>
            </a:r>
          </a:p>
        </p:txBody>
      </p:sp>
      <p:sp>
        <p:nvSpPr>
          <p:cNvPr id="3" name="TextBox 2"/>
          <p:cNvSpPr txBox="1"/>
          <p:nvPr/>
        </p:nvSpPr>
        <p:spPr bwMode="gray">
          <a:xfrm>
            <a:off x="840658" y="2092567"/>
            <a:ext cx="6497226" cy="1177245"/>
          </a:xfrm>
          <a:prstGeom prst="rect">
            <a:avLst/>
          </a:prstGeom>
          <a:noFill/>
        </p:spPr>
        <p:txBody>
          <a:bodyPr wrap="square" lIns="0" tIns="0" rIns="0" bIns="0" rtlCol="0">
            <a:spAutoFit/>
          </a:bodyPr>
          <a:lstStyle/>
          <a:p>
            <a:pPr>
              <a:spcBef>
                <a:spcPts val="500"/>
              </a:spcBef>
            </a:pPr>
            <a:r>
              <a:rPr lang="en-US" sz="1600" dirty="0">
                <a:hlinkClick r:id="rId2"/>
              </a:rPr>
              <a:t>https://www.Who.int/mental_health/in_the_workplace</a:t>
            </a:r>
            <a:endParaRPr lang="en-US" sz="1600" dirty="0"/>
          </a:p>
          <a:p>
            <a:pPr>
              <a:spcBef>
                <a:spcPts val="500"/>
              </a:spcBef>
            </a:pPr>
            <a:r>
              <a:rPr lang="en-US" sz="1600" dirty="0">
                <a:hlinkClick r:id="rId3"/>
              </a:rPr>
              <a:t>https://search.CDC.gov</a:t>
            </a:r>
            <a:endParaRPr lang="en-US" sz="1600" dirty="0"/>
          </a:p>
          <a:p>
            <a:pPr>
              <a:spcBef>
                <a:spcPts val="500"/>
              </a:spcBef>
            </a:pPr>
            <a:r>
              <a:rPr lang="en-US" sz="1600" dirty="0">
                <a:hlinkClick r:id="rId4"/>
              </a:rPr>
              <a:t>https://nimh.nih.gov/health/statistics</a:t>
            </a:r>
            <a:endParaRPr lang="en-US" sz="1600" dirty="0"/>
          </a:p>
          <a:p>
            <a:pPr>
              <a:spcBef>
                <a:spcPts val="500"/>
              </a:spcBef>
            </a:pPr>
            <a:r>
              <a:rPr lang="en-US" sz="1600" dirty="0">
                <a:hlinkClick r:id="rId5"/>
              </a:rPr>
              <a:t>https://www.nami.org/learn-,ore/mental-health-by-the-numbers</a:t>
            </a:r>
            <a:endParaRPr lang="en-US" sz="1600" dirty="0"/>
          </a:p>
        </p:txBody>
      </p:sp>
    </p:spTree>
    <p:extLst>
      <p:ext uri="{BB962C8B-B14F-4D97-AF65-F5344CB8AC3E}">
        <p14:creationId xmlns:p14="http://schemas.microsoft.com/office/powerpoint/2010/main" val="3068274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D8EC51-E08A-49B8-949A-F9956CDB4BE9}"/>
              </a:ext>
            </a:extLst>
          </p:cNvPr>
          <p:cNvSpPr>
            <a:spLocks noGrp="1"/>
          </p:cNvSpPr>
          <p:nvPr>
            <p:ph type="title"/>
          </p:nvPr>
        </p:nvSpPr>
        <p:spPr>
          <a:xfrm>
            <a:off x="752475" y="1135626"/>
            <a:ext cx="4114800" cy="383457"/>
          </a:xfrm>
        </p:spPr>
        <p:txBody>
          <a:bodyPr/>
          <a:lstStyle/>
          <a:p>
            <a:r>
              <a:rPr lang="en-US" dirty="0"/>
              <a:t>What Can Lead to Mental Illness?</a:t>
            </a:r>
          </a:p>
        </p:txBody>
      </p:sp>
      <p:sp>
        <p:nvSpPr>
          <p:cNvPr id="3" name="Footer Placeholder 2">
            <a:extLst>
              <a:ext uri="{FF2B5EF4-FFF2-40B4-BE49-F238E27FC236}">
                <a16:creationId xmlns:a16="http://schemas.microsoft.com/office/drawing/2014/main" xmlns="" id="{13599395-8F9A-46C8-AE7F-146A8C1BF15C}"/>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4" name="Rectangle 3">
            <a:extLst>
              <a:ext uri="{FF2B5EF4-FFF2-40B4-BE49-F238E27FC236}">
                <a16:creationId xmlns:a16="http://schemas.microsoft.com/office/drawing/2014/main" xmlns="" id="{FA6C7CCC-56EC-472D-9A9A-7CE8312FD085}"/>
              </a:ext>
            </a:extLst>
          </p:cNvPr>
          <p:cNvSpPr/>
          <p:nvPr/>
        </p:nvSpPr>
        <p:spPr>
          <a:xfrm>
            <a:off x="752475" y="1862115"/>
            <a:ext cx="6134462" cy="5039841"/>
          </a:xfrm>
          <a:prstGeom prst="rect">
            <a:avLst/>
          </a:prstGeom>
        </p:spPr>
        <p:txBody>
          <a:bodyPr wrap="square">
            <a:spAutoFit/>
          </a:bodyPr>
          <a:lstStyle/>
          <a:p>
            <a:pPr>
              <a:buClr>
                <a:schemeClr val="accent2"/>
              </a:buClr>
            </a:pPr>
            <a:endParaRPr lang="en-US" sz="2000" dirty="0" smtClean="0">
              <a:solidFill>
                <a:schemeClr val="bg2">
                  <a:lumMod val="75000"/>
                </a:schemeClr>
              </a:solidFill>
            </a:endParaRPr>
          </a:p>
          <a:p>
            <a:pPr>
              <a:buClr>
                <a:schemeClr val="accent2"/>
              </a:buClr>
            </a:pPr>
            <a:r>
              <a:rPr lang="en-US" sz="2000" dirty="0" smtClean="0">
                <a:solidFill>
                  <a:schemeClr val="bg2">
                    <a:lumMod val="75000"/>
                  </a:schemeClr>
                </a:solidFill>
              </a:rPr>
              <a:t>There </a:t>
            </a:r>
            <a:r>
              <a:rPr lang="en-US" sz="2000" dirty="0">
                <a:solidFill>
                  <a:schemeClr val="bg2">
                    <a:lumMod val="75000"/>
                  </a:schemeClr>
                </a:solidFill>
              </a:rPr>
              <a:t>are numerous reasons a person may experience Mental Illness, Among the most common are:</a:t>
            </a:r>
          </a:p>
          <a:p>
            <a:pPr marL="342900" indent="-342900">
              <a:buClr>
                <a:schemeClr val="bg2">
                  <a:lumMod val="75000"/>
                </a:schemeClr>
              </a:buClr>
              <a:buFont typeface="Arial" panose="020B0604020202020204" pitchFamily="34" charset="0"/>
              <a:buChar char="•"/>
            </a:pPr>
            <a:r>
              <a:rPr lang="en-US" sz="2000" dirty="0">
                <a:solidFill>
                  <a:schemeClr val="bg2">
                    <a:lumMod val="75000"/>
                  </a:schemeClr>
                </a:solidFill>
              </a:rPr>
              <a:t>Genetic predisposition</a:t>
            </a:r>
          </a:p>
          <a:p>
            <a:pPr marL="342900" indent="-342900">
              <a:buClr>
                <a:schemeClr val="bg2">
                  <a:lumMod val="75000"/>
                </a:schemeClr>
              </a:buClr>
              <a:buFont typeface="Arial" panose="020B0604020202020204" pitchFamily="34" charset="0"/>
              <a:buChar char="•"/>
            </a:pPr>
            <a:r>
              <a:rPr lang="en-US" sz="2000" dirty="0" smtClean="0">
                <a:solidFill>
                  <a:schemeClr val="bg2">
                    <a:lumMod val="75000"/>
                  </a:schemeClr>
                </a:solidFill>
              </a:rPr>
              <a:t>Lifestyle, </a:t>
            </a:r>
            <a:r>
              <a:rPr lang="en-US" sz="2000" dirty="0">
                <a:solidFill>
                  <a:schemeClr val="bg2">
                    <a:lumMod val="75000"/>
                  </a:schemeClr>
                </a:solidFill>
              </a:rPr>
              <a:t>including alcohol and drug abuse</a:t>
            </a:r>
          </a:p>
          <a:p>
            <a:pPr marL="342900" indent="-342900">
              <a:buClr>
                <a:schemeClr val="bg2">
                  <a:lumMod val="75000"/>
                </a:schemeClr>
              </a:buClr>
              <a:buFont typeface="Arial" panose="020B0604020202020204" pitchFamily="34" charset="0"/>
              <a:buChar char="•"/>
            </a:pPr>
            <a:r>
              <a:rPr lang="en-US" sz="2000" dirty="0">
                <a:solidFill>
                  <a:schemeClr val="bg2">
                    <a:lumMod val="75000"/>
                  </a:schemeClr>
                </a:solidFill>
              </a:rPr>
              <a:t>Stressful life events (e.g. death of a loved, illness, separation, job </a:t>
            </a:r>
            <a:r>
              <a:rPr lang="en-US" sz="2000" dirty="0" smtClean="0">
                <a:solidFill>
                  <a:schemeClr val="bg2">
                    <a:lumMod val="75000"/>
                  </a:schemeClr>
                </a:solidFill>
              </a:rPr>
              <a:t>loss)</a:t>
            </a:r>
            <a:endParaRPr lang="en-US" sz="2000" dirty="0">
              <a:solidFill>
                <a:schemeClr val="bg2">
                  <a:lumMod val="75000"/>
                </a:schemeClr>
              </a:solidFill>
            </a:endParaRPr>
          </a:p>
          <a:p>
            <a:pPr marL="342900" indent="-342900">
              <a:buClr>
                <a:schemeClr val="bg2">
                  <a:lumMod val="75000"/>
                </a:schemeClr>
              </a:buClr>
              <a:buFont typeface="Arial" panose="020B0604020202020204" pitchFamily="34" charset="0"/>
              <a:buChar char="•"/>
            </a:pPr>
            <a:r>
              <a:rPr lang="en-US" sz="2000" dirty="0">
                <a:solidFill>
                  <a:schemeClr val="bg2">
                    <a:lumMod val="75000"/>
                  </a:schemeClr>
                </a:solidFill>
              </a:rPr>
              <a:t>Elevated stress over long periods of time (e.g. bullying, aggression, violence)</a:t>
            </a:r>
          </a:p>
          <a:p>
            <a:pPr marL="342900" indent="-342900">
              <a:buClr>
                <a:schemeClr val="bg2">
                  <a:lumMod val="75000"/>
                </a:schemeClr>
              </a:buClr>
              <a:buFont typeface="Arial" panose="020B0604020202020204" pitchFamily="34" charset="0"/>
              <a:buChar char="•"/>
            </a:pPr>
            <a:r>
              <a:rPr lang="en-US" sz="2000" dirty="0">
                <a:solidFill>
                  <a:schemeClr val="bg2">
                    <a:lumMod val="75000"/>
                  </a:schemeClr>
                </a:solidFill>
              </a:rPr>
              <a:t>Traumatic events</a:t>
            </a:r>
          </a:p>
          <a:p>
            <a:pPr marL="342900" indent="-342900">
              <a:buClr>
                <a:schemeClr val="bg2">
                  <a:lumMod val="75000"/>
                </a:schemeClr>
              </a:buClr>
              <a:buFont typeface="Arial" panose="020B0604020202020204" pitchFamily="34" charset="0"/>
              <a:buChar char="•"/>
            </a:pPr>
            <a:r>
              <a:rPr lang="en-US" sz="2000" dirty="0">
                <a:solidFill>
                  <a:schemeClr val="bg2">
                    <a:lumMod val="75000"/>
                  </a:schemeClr>
                </a:solidFill>
              </a:rPr>
              <a:t>Physical health issues</a:t>
            </a:r>
          </a:p>
          <a:p>
            <a:pPr marL="342900" indent="-342900">
              <a:buClr>
                <a:schemeClr val="bg2">
                  <a:lumMod val="75000"/>
                </a:schemeClr>
              </a:buClr>
              <a:buFont typeface="Arial" panose="020B0604020202020204" pitchFamily="34" charset="0"/>
              <a:buChar char="•"/>
            </a:pPr>
            <a:r>
              <a:rPr lang="en-US" sz="2000" dirty="0">
                <a:solidFill>
                  <a:schemeClr val="bg2">
                    <a:lumMod val="75000"/>
                  </a:schemeClr>
                </a:solidFill>
              </a:rPr>
              <a:t>Social isolation and loneliness</a:t>
            </a:r>
          </a:p>
          <a:p>
            <a:pPr>
              <a:lnSpc>
                <a:spcPct val="150000"/>
              </a:lnSpc>
              <a:buClr>
                <a:schemeClr val="accent2"/>
              </a:buClr>
            </a:pPr>
            <a:endParaRPr lang="en-US" sz="2000" dirty="0">
              <a:solidFill>
                <a:schemeClr val="bg2">
                  <a:lumMod val="75000"/>
                </a:schemeClr>
              </a:solidFill>
            </a:endParaRPr>
          </a:p>
          <a:p>
            <a:pPr marL="285750" indent="-285750">
              <a:lnSpc>
                <a:spcPct val="150000"/>
              </a:lnSpc>
              <a:buClr>
                <a:schemeClr val="accent2"/>
              </a:buClr>
              <a:buFont typeface="Arial" panose="020B0604020202020204" pitchFamily="34" charset="0"/>
              <a:buChar char="•"/>
            </a:pPr>
            <a:endParaRPr lang="en-US" dirty="0"/>
          </a:p>
        </p:txBody>
      </p:sp>
    </p:spTree>
    <p:extLst>
      <p:ext uri="{BB962C8B-B14F-4D97-AF65-F5344CB8AC3E}">
        <p14:creationId xmlns:p14="http://schemas.microsoft.com/office/powerpoint/2010/main" val="1515168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CD2A68-A2E6-4782-A4DA-26A4E8374064}"/>
              </a:ext>
            </a:extLst>
          </p:cNvPr>
          <p:cNvSpPr>
            <a:spLocks noGrp="1"/>
          </p:cNvSpPr>
          <p:nvPr>
            <p:ph type="title"/>
          </p:nvPr>
        </p:nvSpPr>
        <p:spPr>
          <a:xfrm>
            <a:off x="752475" y="1145116"/>
            <a:ext cx="4114800" cy="276999"/>
          </a:xfrm>
        </p:spPr>
        <p:txBody>
          <a:bodyPr/>
          <a:lstStyle/>
          <a:p>
            <a:r>
              <a:rPr lang="en-US" dirty="0"/>
              <a:t>Important Statistics</a:t>
            </a:r>
          </a:p>
        </p:txBody>
      </p:sp>
      <p:sp>
        <p:nvSpPr>
          <p:cNvPr id="3" name="Footer Placeholder 2">
            <a:extLst>
              <a:ext uri="{FF2B5EF4-FFF2-40B4-BE49-F238E27FC236}">
                <a16:creationId xmlns:a16="http://schemas.microsoft.com/office/drawing/2014/main" xmlns="" id="{EF8B1B8D-3D14-40FA-8ADF-BDE6B2D3B985}"/>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5" name="Rectangle 4">
            <a:extLst>
              <a:ext uri="{FF2B5EF4-FFF2-40B4-BE49-F238E27FC236}">
                <a16:creationId xmlns:a16="http://schemas.microsoft.com/office/drawing/2014/main" xmlns="" id="{CE3FAE90-0C4E-459A-9E93-D207D9CC22A1}"/>
              </a:ext>
            </a:extLst>
          </p:cNvPr>
          <p:cNvSpPr/>
          <p:nvPr/>
        </p:nvSpPr>
        <p:spPr>
          <a:xfrm>
            <a:off x="648929" y="2153265"/>
            <a:ext cx="6342179" cy="7428720"/>
          </a:xfrm>
          <a:prstGeom prst="rect">
            <a:avLst/>
          </a:prstGeom>
        </p:spPr>
        <p:txBody>
          <a:bodyPr wrap="square">
            <a:spAutoFit/>
          </a:bodyPr>
          <a:lstStyle/>
          <a:p>
            <a:pPr marR="0" lvl="0" defTabSz="685800" eaLnBrk="1" fontAlgn="auto" latinLnBrk="0" hangingPunct="1">
              <a:lnSpc>
                <a:spcPct val="95000"/>
              </a:lnSpc>
              <a:spcBef>
                <a:spcPts val="600"/>
              </a:spcBef>
              <a:spcAft>
                <a:spcPts val="450"/>
              </a:spcAft>
              <a:buClr>
                <a:srgbClr val="E87722"/>
              </a:buClr>
              <a:buSzTx/>
              <a:tabLst/>
              <a:defRPr/>
            </a:pPr>
            <a:r>
              <a:rPr kumimoji="0" lang="en-US" sz="2000" b="0" i="0" u="none" strike="noStrike" kern="0" cap="none" spc="0" normalizeH="0" baseline="0" noProof="0" dirty="0">
                <a:ln>
                  <a:noFill/>
                </a:ln>
                <a:solidFill>
                  <a:schemeClr val="bg2">
                    <a:lumMod val="75000"/>
                  </a:schemeClr>
                </a:solidFill>
                <a:effectLst/>
                <a:uLnTx/>
                <a:uFillTx/>
              </a:rPr>
              <a:t>To appreciate the importance of </a:t>
            </a:r>
            <a:r>
              <a:rPr lang="en-US" sz="2000" kern="0" noProof="0" dirty="0" smtClean="0">
                <a:solidFill>
                  <a:schemeClr val="bg2">
                    <a:lumMod val="75000"/>
                  </a:schemeClr>
                </a:solidFill>
              </a:rPr>
              <a:t>mental</a:t>
            </a:r>
            <a:r>
              <a:rPr lang="en-US" sz="2000" kern="0" dirty="0" smtClean="0">
                <a:solidFill>
                  <a:schemeClr val="bg2">
                    <a:lumMod val="75000"/>
                  </a:schemeClr>
                </a:solidFill>
              </a:rPr>
              <a:t> </a:t>
            </a:r>
            <a:r>
              <a:rPr lang="en-US" sz="2000" kern="0" dirty="0">
                <a:solidFill>
                  <a:schemeClr val="bg2">
                    <a:lumMod val="75000"/>
                  </a:schemeClr>
                </a:solidFill>
              </a:rPr>
              <a:t>h</a:t>
            </a:r>
            <a:r>
              <a:rPr lang="en-US" sz="2000" kern="0" dirty="0" smtClean="0">
                <a:solidFill>
                  <a:schemeClr val="bg2">
                    <a:lumMod val="75000"/>
                  </a:schemeClr>
                </a:solidFill>
              </a:rPr>
              <a:t>ealth </a:t>
            </a:r>
            <a:r>
              <a:rPr lang="en-US" sz="2000" kern="0" dirty="0">
                <a:solidFill>
                  <a:schemeClr val="bg2">
                    <a:lumMod val="75000"/>
                  </a:schemeClr>
                </a:solidFill>
              </a:rPr>
              <a:t>in the workplace,  it helps to look at some statistics:</a:t>
            </a:r>
            <a:endParaRPr kumimoji="0" lang="en-US" sz="2000" b="0" i="0" u="none" strike="noStrike" kern="0" cap="none" spc="0" normalizeH="0" baseline="0" noProof="0" dirty="0">
              <a:ln>
                <a:noFill/>
              </a:ln>
              <a:solidFill>
                <a:schemeClr val="bg2">
                  <a:lumMod val="75000"/>
                </a:schemeClr>
              </a:solidFill>
              <a:effectLst/>
              <a:uLnTx/>
              <a:uFillTx/>
            </a:endParaRP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19% of </a:t>
            </a:r>
            <a:r>
              <a:rPr kumimoji="0" lang="en-US" sz="2000" b="0" i="0" u="none" strike="noStrike" kern="0" cap="none" spc="0" normalizeH="0" baseline="0" noProof="0" dirty="0" smtClean="0">
                <a:ln>
                  <a:noFill/>
                </a:ln>
                <a:solidFill>
                  <a:schemeClr val="bg2">
                    <a:lumMod val="75000"/>
                  </a:schemeClr>
                </a:solidFill>
                <a:effectLst/>
                <a:uLnTx/>
                <a:uFillTx/>
              </a:rPr>
              <a:t>adults</a:t>
            </a:r>
            <a:r>
              <a:rPr kumimoji="0" lang="en-US" sz="2000" b="0" i="0" u="none" strike="noStrike" kern="0" cap="none" spc="0" normalizeH="0" noProof="0" dirty="0" smtClean="0">
                <a:ln>
                  <a:noFill/>
                </a:ln>
                <a:solidFill>
                  <a:schemeClr val="bg2">
                    <a:lumMod val="75000"/>
                  </a:schemeClr>
                </a:solidFill>
                <a:effectLst/>
                <a:uLnTx/>
                <a:uFillTx/>
              </a:rPr>
              <a:t> </a:t>
            </a:r>
            <a:r>
              <a:rPr kumimoji="0" lang="en-US" sz="2000" b="0" i="0" u="none" strike="noStrike" kern="0" cap="none" spc="0" normalizeH="0" baseline="0" noProof="0" dirty="0" smtClean="0">
                <a:ln>
                  <a:noFill/>
                </a:ln>
                <a:solidFill>
                  <a:schemeClr val="bg2">
                    <a:lumMod val="75000"/>
                  </a:schemeClr>
                </a:solidFill>
                <a:effectLst/>
                <a:uLnTx/>
                <a:uFillTx/>
              </a:rPr>
              <a:t>18</a:t>
            </a:r>
            <a:r>
              <a:rPr kumimoji="0" lang="en-US" sz="2000" b="0" i="0" u="none" strike="noStrike" kern="0" cap="none" spc="0" normalizeH="0" noProof="0" dirty="0" smtClean="0">
                <a:ln>
                  <a:noFill/>
                </a:ln>
                <a:solidFill>
                  <a:schemeClr val="bg2">
                    <a:lumMod val="75000"/>
                  </a:schemeClr>
                </a:solidFill>
                <a:effectLst/>
                <a:uLnTx/>
                <a:uFillTx/>
              </a:rPr>
              <a:t> </a:t>
            </a:r>
            <a:r>
              <a:rPr kumimoji="0" lang="en-US" sz="2000" b="0" i="0" u="none" strike="noStrike" kern="0" cap="none" spc="0" normalizeH="0" baseline="0" noProof="0" dirty="0" smtClean="0">
                <a:ln>
                  <a:noFill/>
                </a:ln>
                <a:solidFill>
                  <a:schemeClr val="bg2">
                    <a:lumMod val="75000"/>
                  </a:schemeClr>
                </a:solidFill>
                <a:effectLst/>
                <a:uLnTx/>
                <a:uFillTx/>
              </a:rPr>
              <a:t>and </a:t>
            </a:r>
            <a:r>
              <a:rPr kumimoji="0" lang="en-US" sz="2000" b="0" i="0" u="none" strike="noStrike" kern="0" cap="none" spc="0" normalizeH="0" baseline="0" noProof="0" dirty="0">
                <a:ln>
                  <a:noFill/>
                </a:ln>
                <a:solidFill>
                  <a:schemeClr val="bg2">
                    <a:lumMod val="75000"/>
                  </a:schemeClr>
                </a:solidFill>
                <a:effectLst/>
                <a:uLnTx/>
                <a:uFillTx/>
              </a:rPr>
              <a:t>older are affected by some form of mental illness</a:t>
            </a: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71% of adults reported at least one symptom of stress</a:t>
            </a: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Depression is the leading cause of disability </a:t>
            </a:r>
            <a:r>
              <a:rPr kumimoji="0" lang="en-US" sz="2000" b="0" i="0" u="none" strike="noStrike" kern="0" cap="none" spc="0" normalizeH="0" baseline="0" noProof="0" dirty="0" smtClean="0">
                <a:ln>
                  <a:noFill/>
                </a:ln>
                <a:solidFill>
                  <a:schemeClr val="bg2">
                    <a:lumMod val="75000"/>
                  </a:schemeClr>
                </a:solidFill>
                <a:effectLst/>
                <a:uLnTx/>
                <a:uFillTx/>
              </a:rPr>
              <a:t>worldwide</a:t>
            </a:r>
            <a:endParaRPr kumimoji="0" lang="en-US" sz="2000" b="0" i="0" u="none" strike="noStrike" kern="0" cap="none" spc="0" normalizeH="0" baseline="0" noProof="0" dirty="0">
              <a:ln>
                <a:noFill/>
              </a:ln>
              <a:solidFill>
                <a:schemeClr val="bg2">
                  <a:lumMod val="75000"/>
                </a:schemeClr>
              </a:solidFill>
              <a:effectLst/>
              <a:uLnTx/>
              <a:uFillTx/>
            </a:endParaRP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Depression is estimated to cost $44 billion a year in lost productivity in the US alone</a:t>
            </a: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37% of adults experienced co-occurring substance abuse and mental illness in 2018</a:t>
            </a: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Suicide is the second leading cause of death among 10-34 year-olds and the suicide rate has increased 31% in the past 20 years</a:t>
            </a:r>
          </a:p>
          <a:p>
            <a:pPr marL="285750" marR="0" lvl="0" indent="-285750" defTabSz="685800" eaLnBrk="1" fontAlgn="auto" latinLnBrk="0" hangingPunct="1">
              <a:spcBef>
                <a:spcPts val="600"/>
              </a:spcBef>
              <a:spcAft>
                <a:spcPts val="450"/>
              </a:spcAft>
              <a:buClr>
                <a:schemeClr val="bg2">
                  <a:lumMod val="75000"/>
                </a:schemeClr>
              </a:buClr>
              <a:buSzTx/>
              <a:buFont typeface="Arial" panose="020B0604020202020204" pitchFamily="34" charset="0"/>
              <a:buChar char="•"/>
              <a:tabLst/>
              <a:defRPr/>
            </a:pPr>
            <a:r>
              <a:rPr kumimoji="0" lang="en-US" sz="2000" b="0" i="0" u="none" strike="noStrike" kern="0" cap="none" spc="0" normalizeH="0" baseline="0" noProof="0" dirty="0">
                <a:ln>
                  <a:noFill/>
                </a:ln>
                <a:solidFill>
                  <a:schemeClr val="bg2">
                    <a:lumMod val="75000"/>
                  </a:schemeClr>
                </a:solidFill>
                <a:effectLst/>
                <a:uLnTx/>
                <a:uFillTx/>
              </a:rPr>
              <a:t>Only ¼ of mid-sized and large employers say they train and coach managers to identify emotional health issues, though that number is growing</a:t>
            </a:r>
          </a:p>
          <a:p>
            <a:pPr marR="0" lvl="0" defTabSz="685800" eaLnBrk="1" fontAlgn="auto" latinLnBrk="0" hangingPunct="1">
              <a:lnSpc>
                <a:spcPct val="95000"/>
              </a:lnSpc>
              <a:spcBef>
                <a:spcPts val="600"/>
              </a:spcBef>
              <a:spcAft>
                <a:spcPts val="450"/>
              </a:spcAft>
              <a:buClr>
                <a:srgbClr val="E87722"/>
              </a:buClr>
              <a:buSzTx/>
              <a:tabLst/>
              <a:defRPr/>
            </a:pPr>
            <a:r>
              <a:rPr lang="en-US" sz="1600" kern="0" dirty="0">
                <a:solidFill>
                  <a:schemeClr val="bg2">
                    <a:lumMod val="75000"/>
                  </a:schemeClr>
                </a:solidFill>
                <a:hlinkClick r:id="rId2"/>
              </a:rPr>
              <a:t>https://www/NAMI.org/learn-more/mental-health-by-the-numbers</a:t>
            </a:r>
            <a:r>
              <a:rPr lang="en-US" sz="1600" kern="0" dirty="0">
                <a:solidFill>
                  <a:schemeClr val="bg2">
                    <a:lumMod val="75000"/>
                  </a:schemeClr>
                </a:solidFill>
              </a:rPr>
              <a:t>   and  </a:t>
            </a:r>
            <a:r>
              <a:rPr lang="en-US" sz="1600" kern="0" dirty="0">
                <a:solidFill>
                  <a:schemeClr val="bg2">
                    <a:lumMod val="75000"/>
                  </a:schemeClr>
                </a:solidFill>
                <a:hlinkClick r:id="rId3"/>
              </a:rPr>
              <a:t>https://</a:t>
            </a:r>
            <a:r>
              <a:rPr lang="en-US" sz="1600" kern="0" dirty="0" smtClean="0">
                <a:solidFill>
                  <a:schemeClr val="bg2">
                    <a:lumMod val="75000"/>
                  </a:schemeClr>
                </a:solidFill>
                <a:hlinkClick r:id="rId3"/>
              </a:rPr>
              <a:t>www.nimh.nih.gov/health/statistics</a:t>
            </a:r>
            <a:r>
              <a:rPr lang="en-US" sz="1600" kern="0" dirty="0" smtClean="0">
                <a:solidFill>
                  <a:schemeClr val="bg2">
                    <a:lumMod val="75000"/>
                  </a:schemeClr>
                </a:solidFill>
              </a:rPr>
              <a:t>  </a:t>
            </a:r>
            <a:endParaRPr kumimoji="0" lang="en-US" sz="1600" b="0" i="0" u="none" strike="noStrike" kern="0" cap="none" spc="0" normalizeH="0" baseline="0" noProof="0" dirty="0">
              <a:ln>
                <a:noFill/>
              </a:ln>
              <a:solidFill>
                <a:schemeClr val="bg2">
                  <a:lumMod val="75000"/>
                </a:schemeClr>
              </a:solidFill>
              <a:effectLst/>
              <a:uLnTx/>
              <a:uFillTx/>
            </a:endParaRPr>
          </a:p>
        </p:txBody>
      </p:sp>
    </p:spTree>
    <p:extLst>
      <p:ext uri="{BB962C8B-B14F-4D97-AF65-F5344CB8AC3E}">
        <p14:creationId xmlns:p14="http://schemas.microsoft.com/office/powerpoint/2010/main" val="2953018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a:spLocks noGrp="1"/>
          </p:cNvSpPr>
          <p:nvPr>
            <p:ph type="title"/>
          </p:nvPr>
        </p:nvSpPr>
        <p:spPr>
          <a:xfrm>
            <a:off x="707922" y="1145116"/>
            <a:ext cx="4114800" cy="276999"/>
          </a:xfrm>
        </p:spPr>
        <p:txBody>
          <a:bodyPr/>
          <a:lstStyle/>
          <a:p>
            <a:r>
              <a:rPr lang="en-US" altLang="en-US" dirty="0"/>
              <a:t>Common Mental Heath Concerns</a:t>
            </a: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2019 United HealthCare Services, Inc. All rights reserved.</a:t>
            </a:r>
          </a:p>
        </p:txBody>
      </p:sp>
      <p:pic>
        <p:nvPicPr>
          <p:cNvPr id="3" name="Picture 2">
            <a:extLst>
              <a:ext uri="{FF2B5EF4-FFF2-40B4-BE49-F238E27FC236}">
                <a16:creationId xmlns:a16="http://schemas.microsoft.com/office/drawing/2014/main" xmlns="" id="{52727498-4570-4EF3-A706-D49A3716022F}"/>
              </a:ext>
            </a:extLst>
          </p:cNvPr>
          <p:cNvPicPr>
            <a:picLocks noChangeAspect="1"/>
          </p:cNvPicPr>
          <p:nvPr/>
        </p:nvPicPr>
        <p:blipFill>
          <a:blip r:embed="rId3"/>
          <a:stretch>
            <a:fillRect/>
          </a:stretch>
        </p:blipFill>
        <p:spPr>
          <a:xfrm>
            <a:off x="1186404" y="5798915"/>
            <a:ext cx="1954361" cy="2490459"/>
          </a:xfrm>
          <a:prstGeom prst="rect">
            <a:avLst/>
          </a:prstGeom>
        </p:spPr>
      </p:pic>
      <p:pic>
        <p:nvPicPr>
          <p:cNvPr id="4" name="Picture 3">
            <a:extLst>
              <a:ext uri="{FF2B5EF4-FFF2-40B4-BE49-F238E27FC236}">
                <a16:creationId xmlns:a16="http://schemas.microsoft.com/office/drawing/2014/main" xmlns="" id="{FE7A211D-D518-419C-88FA-FA710678D8EE}"/>
              </a:ext>
            </a:extLst>
          </p:cNvPr>
          <p:cNvPicPr>
            <a:picLocks noChangeAspect="1"/>
          </p:cNvPicPr>
          <p:nvPr/>
        </p:nvPicPr>
        <p:blipFill>
          <a:blip r:embed="rId4"/>
          <a:stretch>
            <a:fillRect/>
          </a:stretch>
        </p:blipFill>
        <p:spPr>
          <a:xfrm>
            <a:off x="4434840" y="5798915"/>
            <a:ext cx="2151156" cy="2490459"/>
          </a:xfrm>
          <a:prstGeom prst="rect">
            <a:avLst/>
          </a:prstGeom>
        </p:spPr>
      </p:pic>
      <p:sp>
        <p:nvSpPr>
          <p:cNvPr id="5" name="Rectangle 4">
            <a:extLst>
              <a:ext uri="{FF2B5EF4-FFF2-40B4-BE49-F238E27FC236}">
                <a16:creationId xmlns:a16="http://schemas.microsoft.com/office/drawing/2014/main" xmlns="" id="{35D96786-19FA-48AF-AAA1-B3538BBC760A}"/>
              </a:ext>
            </a:extLst>
          </p:cNvPr>
          <p:cNvSpPr/>
          <p:nvPr/>
        </p:nvSpPr>
        <p:spPr>
          <a:xfrm>
            <a:off x="707922" y="2109019"/>
            <a:ext cx="6297561" cy="1631216"/>
          </a:xfrm>
          <a:prstGeom prst="rect">
            <a:avLst/>
          </a:prstGeom>
        </p:spPr>
        <p:txBody>
          <a:bodyPr wrap="square">
            <a:spAutoFit/>
          </a:bodyPr>
          <a:lstStyle/>
          <a:p>
            <a:r>
              <a:rPr lang="en-US" sz="2000" dirty="0">
                <a:solidFill>
                  <a:schemeClr val="bg2">
                    <a:lumMod val="75000"/>
                  </a:schemeClr>
                </a:solidFill>
              </a:rPr>
              <a:t>Anxiety and </a:t>
            </a:r>
            <a:r>
              <a:rPr lang="en-US" sz="2000" dirty="0" smtClean="0">
                <a:solidFill>
                  <a:schemeClr val="bg2">
                    <a:lumMod val="75000"/>
                  </a:schemeClr>
                </a:solidFill>
              </a:rPr>
              <a:t>depression </a:t>
            </a:r>
            <a:r>
              <a:rPr lang="en-US" sz="2000" dirty="0">
                <a:solidFill>
                  <a:schemeClr val="bg2">
                    <a:lumMod val="75000"/>
                  </a:schemeClr>
                </a:solidFill>
              </a:rPr>
              <a:t>are the most common conditions.  Think of the various employees and colleagues you interact with </a:t>
            </a:r>
            <a:r>
              <a:rPr lang="en-US" sz="2000" dirty="0" smtClean="0">
                <a:solidFill>
                  <a:schemeClr val="bg2">
                    <a:lumMod val="75000"/>
                  </a:schemeClr>
                </a:solidFill>
              </a:rPr>
              <a:t>most </a:t>
            </a:r>
            <a:r>
              <a:rPr lang="en-US" sz="2000" dirty="0">
                <a:solidFill>
                  <a:schemeClr val="bg2">
                    <a:lumMod val="75000"/>
                  </a:schemeClr>
                </a:solidFill>
              </a:rPr>
              <a:t>and consider if you have ever noticed any of the signs and symptoms discuss on the next three </a:t>
            </a:r>
            <a:r>
              <a:rPr lang="en-US" sz="2000" dirty="0" smtClean="0">
                <a:solidFill>
                  <a:schemeClr val="bg2">
                    <a:lumMod val="75000"/>
                  </a:schemeClr>
                </a:solidFill>
              </a:rPr>
              <a:t>pages.</a:t>
            </a:r>
            <a:endParaRPr lang="en-US" sz="2000" dirty="0">
              <a:solidFill>
                <a:schemeClr val="bg2">
                  <a:lumMod val="75000"/>
                </a:schemeClr>
              </a:solidFill>
            </a:endParaRPr>
          </a:p>
        </p:txBody>
      </p:sp>
    </p:spTree>
    <p:extLst>
      <p:ext uri="{BB962C8B-B14F-4D97-AF65-F5344CB8AC3E}">
        <p14:creationId xmlns:p14="http://schemas.microsoft.com/office/powerpoint/2010/main" val="2173781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5D6339-F74A-4EE8-9F2C-B00DFC5012D6}"/>
              </a:ext>
            </a:extLst>
          </p:cNvPr>
          <p:cNvSpPr>
            <a:spLocks noGrp="1"/>
          </p:cNvSpPr>
          <p:nvPr>
            <p:ph type="title"/>
          </p:nvPr>
        </p:nvSpPr>
        <p:spPr>
          <a:xfrm>
            <a:off x="752475" y="1120877"/>
            <a:ext cx="4114800" cy="383458"/>
          </a:xfrm>
        </p:spPr>
        <p:txBody>
          <a:bodyPr/>
          <a:lstStyle/>
          <a:p>
            <a:r>
              <a:rPr lang="en-US" dirty="0"/>
              <a:t>Signs and Symptoms of Anxiety</a:t>
            </a:r>
          </a:p>
        </p:txBody>
      </p:sp>
      <p:sp>
        <p:nvSpPr>
          <p:cNvPr id="3" name="Footer Placeholder 2">
            <a:extLst>
              <a:ext uri="{FF2B5EF4-FFF2-40B4-BE49-F238E27FC236}">
                <a16:creationId xmlns:a16="http://schemas.microsoft.com/office/drawing/2014/main" xmlns="" id="{AC2E770B-08D8-490D-9710-8D432C65B072}"/>
              </a:ext>
            </a:extLst>
          </p:cNvPr>
          <p:cNvSpPr>
            <a:spLocks noGrp="1"/>
          </p:cNvSpPr>
          <p:nvPr>
            <p:ph type="ftr" sz="quarter" idx="3"/>
          </p:nvPr>
        </p:nvSpPr>
        <p:spPr/>
        <p:txBody>
          <a:bodyPr/>
          <a:lstStyle/>
          <a:p>
            <a:r>
              <a:rPr lang="en-US"/>
              <a:t>Do not reproduce, transmit or modify the content set forth herein in any form or by any means without written permission of UnitedHealthcare. © 2019 United HealthCare Services, Inc. All rights reserved.</a:t>
            </a:r>
            <a:endParaRPr lang="en-US" dirty="0"/>
          </a:p>
        </p:txBody>
      </p:sp>
      <p:sp>
        <p:nvSpPr>
          <p:cNvPr id="8" name="Rectangle 7">
            <a:extLst>
              <a:ext uri="{FF2B5EF4-FFF2-40B4-BE49-F238E27FC236}">
                <a16:creationId xmlns:a16="http://schemas.microsoft.com/office/drawing/2014/main" xmlns="" id="{6F97FDF6-5909-42C0-AE4C-D92615A0BFA0}"/>
              </a:ext>
            </a:extLst>
          </p:cNvPr>
          <p:cNvSpPr/>
          <p:nvPr/>
        </p:nvSpPr>
        <p:spPr>
          <a:xfrm>
            <a:off x="648929" y="1671871"/>
            <a:ext cx="6339699" cy="7304564"/>
          </a:xfrm>
          <a:prstGeom prst="rect">
            <a:avLst/>
          </a:prstGeom>
        </p:spPr>
        <p:txBody>
          <a:bodyPr wrap="square">
            <a:spAutoFit/>
          </a:bodyPr>
          <a:lstStyle/>
          <a:p>
            <a:pPr marL="0" marR="0" lvl="0" indent="0" defTabSz="685800" eaLnBrk="1" fontAlgn="auto" latinLnBrk="0" hangingPunct="1">
              <a:lnSpc>
                <a:spcPct val="100000"/>
              </a:lnSpc>
              <a:spcBef>
                <a:spcPts val="600"/>
              </a:spcBef>
              <a:spcAft>
                <a:spcPts val="450"/>
              </a:spcAft>
              <a:buClr>
                <a:srgbClr val="F2AA00"/>
              </a:buClr>
              <a:buSzTx/>
              <a:buFontTx/>
              <a:buNone/>
              <a:tabLst/>
              <a:defRPr/>
            </a:pPr>
            <a:endParaRPr kumimoji="0" lang="en-GB" sz="1700" b="0" i="0" u="none" strike="noStrike" kern="0" cap="none" spc="0" normalizeH="0" baseline="0" noProof="0" dirty="0">
              <a:ln>
                <a:noFill/>
              </a:ln>
              <a:solidFill>
                <a:srgbClr val="55565A"/>
              </a:solidFill>
              <a:effectLst/>
              <a:uLnTx/>
              <a:uFillTx/>
            </a:endParaRPr>
          </a:p>
          <a:p>
            <a:pPr marL="0" marR="0" lvl="0" indent="0" defTabSz="685800" eaLnBrk="1" fontAlgn="auto" latinLnBrk="0" hangingPunct="1">
              <a:lnSpc>
                <a:spcPct val="100000"/>
              </a:lnSpc>
              <a:spcBef>
                <a:spcPts val="600"/>
              </a:spcBef>
              <a:spcAft>
                <a:spcPts val="450"/>
              </a:spcAft>
              <a:buClr>
                <a:srgbClr val="F2AA00"/>
              </a:buClr>
              <a:buSzTx/>
              <a:buFontTx/>
              <a:buNone/>
              <a:tabLst/>
              <a:defRPr/>
            </a:pPr>
            <a:r>
              <a:rPr kumimoji="0" lang="en-GB" sz="1800" b="0" i="0" u="none" strike="noStrike" kern="0" cap="none" spc="0" normalizeH="0" baseline="0" noProof="0" dirty="0">
                <a:ln>
                  <a:noFill/>
                </a:ln>
                <a:solidFill>
                  <a:schemeClr val="bg2">
                    <a:lumMod val="75000"/>
                  </a:schemeClr>
                </a:solidFill>
                <a:effectLst/>
                <a:uLnTx/>
                <a:uFillTx/>
              </a:rPr>
              <a:t>Some of the symptoms of anxiety disorders may sometimes be ignored, as they often develop gradually over time.  Given that we all experience some anxiety, it can sometime be hard to know how much is too much.  Knowing the people around you will help you to notice if they are having increased difficulty in coping.</a:t>
            </a:r>
          </a:p>
          <a:p>
            <a:pPr marL="285750" marR="0" lvl="0" indent="-285750" defTabSz="685800" eaLnBrk="1" fontAlgn="auto" latinLnBrk="0" hangingPunct="1">
              <a:lnSpc>
                <a:spcPct val="100000"/>
              </a:lnSpc>
              <a:spcBef>
                <a:spcPts val="600"/>
              </a:spcBef>
              <a:spcAft>
                <a:spcPts val="450"/>
              </a:spcAft>
              <a:buClr>
                <a:schemeClr val="bg2">
                  <a:lumMod val="75000"/>
                </a:schemeClr>
              </a:buClr>
              <a:buSzTx/>
              <a:buFont typeface="Arial" panose="020B0604020202020204" pitchFamily="34" charset="0"/>
              <a:buChar char="•"/>
              <a:tabLst/>
              <a:defRPr/>
            </a:pPr>
            <a:r>
              <a:rPr kumimoji="0" lang="en-GB" sz="1800" b="0" i="0" u="none" strike="noStrike" kern="0" cap="none" spc="0" normalizeH="0" baseline="0" noProof="0" dirty="0">
                <a:ln>
                  <a:noFill/>
                </a:ln>
                <a:solidFill>
                  <a:schemeClr val="bg2">
                    <a:lumMod val="75000"/>
                  </a:schemeClr>
                </a:solidFill>
                <a:effectLst/>
                <a:uLnTx/>
                <a:uFillTx/>
              </a:rPr>
              <a:t>Tenseness, </a:t>
            </a:r>
            <a:r>
              <a:rPr kumimoji="0" lang="en-GB" sz="1800" b="0" i="0" u="none" strike="noStrike" kern="0" cap="none" spc="0" normalizeH="0" baseline="0" noProof="0" dirty="0" smtClean="0">
                <a:ln>
                  <a:noFill/>
                </a:ln>
                <a:solidFill>
                  <a:schemeClr val="bg2">
                    <a:lumMod val="75000"/>
                  </a:schemeClr>
                </a:solidFill>
                <a:effectLst/>
                <a:uLnTx/>
                <a:uFillTx/>
              </a:rPr>
              <a:t>nervousness, </a:t>
            </a:r>
            <a:r>
              <a:rPr kumimoji="0" lang="en-GB" sz="1800" b="0" i="0" u="none" strike="noStrike" kern="0" cap="none" spc="0" normalizeH="0" baseline="0" noProof="0" dirty="0">
                <a:ln>
                  <a:noFill/>
                </a:ln>
                <a:solidFill>
                  <a:schemeClr val="bg2">
                    <a:lumMod val="75000"/>
                  </a:schemeClr>
                </a:solidFill>
                <a:effectLst/>
                <a:uLnTx/>
                <a:uFillTx/>
              </a:rPr>
              <a:t>and restlessness</a:t>
            </a:r>
          </a:p>
          <a:p>
            <a:pPr marL="285750" marR="0" lvl="0" indent="-285750" defTabSz="685800" eaLnBrk="1" fontAlgn="auto" latinLnBrk="0" hangingPunct="1">
              <a:lnSpc>
                <a:spcPct val="100000"/>
              </a:lnSpc>
              <a:spcBef>
                <a:spcPts val="600"/>
              </a:spcBef>
              <a:spcAft>
                <a:spcPts val="450"/>
              </a:spcAft>
              <a:buClr>
                <a:schemeClr val="bg2">
                  <a:lumMod val="75000"/>
                </a:schemeClr>
              </a:buClr>
              <a:buSzTx/>
              <a:buFont typeface="Arial" panose="020B0604020202020204" pitchFamily="34" charset="0"/>
              <a:buChar char="•"/>
              <a:tabLst/>
              <a:defRPr/>
            </a:pPr>
            <a:r>
              <a:rPr kumimoji="0" lang="en-GB" sz="1800" b="0" i="0" u="none" strike="noStrike" kern="0" cap="none" spc="0" normalizeH="0" baseline="0" noProof="0" dirty="0">
                <a:ln>
                  <a:noFill/>
                </a:ln>
                <a:solidFill>
                  <a:schemeClr val="bg2">
                    <a:lumMod val="75000"/>
                  </a:schemeClr>
                </a:solidFill>
                <a:effectLst/>
                <a:uLnTx/>
                <a:uFillTx/>
              </a:rPr>
              <a:t>Compulsions and obsessions which cannot be controlled</a:t>
            </a:r>
          </a:p>
          <a:p>
            <a:pPr marL="285750" marR="0" lvl="0" indent="-285750" defTabSz="685800" eaLnBrk="1" fontAlgn="auto" latinLnBrk="0" hangingPunct="1">
              <a:lnSpc>
                <a:spcPct val="100000"/>
              </a:lnSpc>
              <a:spcBef>
                <a:spcPts val="600"/>
              </a:spcBef>
              <a:spcAft>
                <a:spcPts val="450"/>
              </a:spcAft>
              <a:buClr>
                <a:schemeClr val="bg2">
                  <a:lumMod val="75000"/>
                </a:schemeClr>
              </a:buClr>
              <a:buSzTx/>
              <a:buFont typeface="Arial" panose="020B0604020202020204" pitchFamily="34" charset="0"/>
              <a:buChar char="•"/>
              <a:tabLst/>
              <a:defRPr/>
            </a:pPr>
            <a:r>
              <a:rPr kumimoji="0" lang="en-GB" sz="1800" b="0" i="0" u="none" strike="noStrike" kern="0" cap="none" spc="0" normalizeH="0" baseline="0" noProof="0" dirty="0">
                <a:ln>
                  <a:noFill/>
                </a:ln>
                <a:solidFill>
                  <a:schemeClr val="bg2">
                    <a:lumMod val="75000"/>
                  </a:schemeClr>
                </a:solidFill>
                <a:effectLst/>
                <a:uLnTx/>
                <a:uFillTx/>
              </a:rPr>
              <a:t>Persistent worrying</a:t>
            </a:r>
          </a:p>
          <a:p>
            <a:pPr marL="285750" marR="0" lvl="0" indent="-285750" defTabSz="685800" eaLnBrk="1" fontAlgn="auto" latinLnBrk="0" hangingPunct="1">
              <a:lnSpc>
                <a:spcPct val="100000"/>
              </a:lnSpc>
              <a:spcBef>
                <a:spcPts val="600"/>
              </a:spcBef>
              <a:spcAft>
                <a:spcPts val="450"/>
              </a:spcAft>
              <a:buClr>
                <a:schemeClr val="bg2">
                  <a:lumMod val="75000"/>
                </a:schemeClr>
              </a:buClr>
              <a:buSzTx/>
              <a:buFont typeface="Arial" panose="020B0604020202020204" pitchFamily="34" charset="0"/>
              <a:buChar char="•"/>
              <a:tabLst/>
              <a:defRPr/>
            </a:pPr>
            <a:r>
              <a:rPr kumimoji="0" lang="en-GB" sz="1800" b="0" i="0" u="none" strike="noStrike" kern="0" cap="none" spc="0" normalizeH="0" baseline="0" noProof="0" dirty="0">
                <a:ln>
                  <a:noFill/>
                </a:ln>
                <a:solidFill>
                  <a:schemeClr val="bg2">
                    <a:lumMod val="75000"/>
                  </a:schemeClr>
                </a:solidFill>
                <a:effectLst/>
                <a:uLnTx/>
                <a:uFillTx/>
              </a:rPr>
              <a:t>Panic attacks</a:t>
            </a:r>
          </a:p>
          <a:p>
            <a:pPr marL="285750" marR="0" lvl="0" indent="-285750" defTabSz="685800" eaLnBrk="1" fontAlgn="auto" latinLnBrk="0" hangingPunct="1">
              <a:lnSpc>
                <a:spcPct val="100000"/>
              </a:lnSpc>
              <a:spcBef>
                <a:spcPts val="600"/>
              </a:spcBef>
              <a:spcAft>
                <a:spcPts val="450"/>
              </a:spcAft>
              <a:buClr>
                <a:schemeClr val="bg2">
                  <a:lumMod val="75000"/>
                </a:schemeClr>
              </a:buClr>
              <a:buSzTx/>
              <a:buFont typeface="Arial" panose="020B0604020202020204" pitchFamily="34" charset="0"/>
              <a:buChar char="•"/>
              <a:tabLst/>
              <a:defRPr/>
            </a:pPr>
            <a:r>
              <a:rPr kumimoji="0" lang="en-GB" sz="1800" b="0" i="0" u="none" strike="noStrike" kern="0" cap="none" spc="0" normalizeH="0" baseline="0" noProof="0" dirty="0">
                <a:ln>
                  <a:noFill/>
                </a:ln>
                <a:solidFill>
                  <a:schemeClr val="bg2">
                    <a:lumMod val="75000"/>
                  </a:schemeClr>
                </a:solidFill>
                <a:effectLst/>
                <a:uLnTx/>
                <a:uFillTx/>
              </a:rPr>
              <a:t>An intense irrational fear of everyday objects and situations</a:t>
            </a:r>
          </a:p>
          <a:p>
            <a:pPr marL="285750" marR="0" lvl="0" indent="-285750" defTabSz="685800" eaLnBrk="1" fontAlgn="auto" latinLnBrk="0" hangingPunct="1">
              <a:lnSpc>
                <a:spcPct val="100000"/>
              </a:lnSpc>
              <a:spcBef>
                <a:spcPts val="600"/>
              </a:spcBef>
              <a:spcAft>
                <a:spcPts val="450"/>
              </a:spcAft>
              <a:buClr>
                <a:schemeClr val="bg2">
                  <a:lumMod val="75000"/>
                </a:schemeClr>
              </a:buClr>
              <a:buSzTx/>
              <a:buFont typeface="Arial" panose="020B0604020202020204" pitchFamily="34" charset="0"/>
              <a:buChar char="•"/>
              <a:tabLst/>
              <a:defRPr/>
            </a:pPr>
            <a:r>
              <a:rPr kumimoji="0" lang="en-GB" sz="1800" b="0" i="0" u="none" strike="noStrike" kern="0" cap="none" spc="0" normalizeH="0" baseline="0" noProof="0" dirty="0">
                <a:ln>
                  <a:noFill/>
                </a:ln>
                <a:solidFill>
                  <a:schemeClr val="bg2">
                    <a:lumMod val="75000"/>
                  </a:schemeClr>
                </a:solidFill>
                <a:effectLst/>
                <a:uLnTx/>
                <a:uFillTx/>
              </a:rPr>
              <a:t>Phobias and feelings of terror</a:t>
            </a:r>
          </a:p>
          <a:p>
            <a:pPr marL="285750" marR="0" lvl="0" indent="-285750" defTabSz="685800" eaLnBrk="1" fontAlgn="auto" latinLnBrk="0" hangingPunct="1">
              <a:lnSpc>
                <a:spcPct val="100000"/>
              </a:lnSpc>
              <a:spcBef>
                <a:spcPts val="600"/>
              </a:spcBef>
              <a:spcAft>
                <a:spcPts val="450"/>
              </a:spcAft>
              <a:buClr>
                <a:schemeClr val="bg2">
                  <a:lumMod val="75000"/>
                </a:schemeClr>
              </a:buClr>
              <a:buSzTx/>
              <a:buFont typeface="Arial" panose="020B0604020202020204" pitchFamily="34" charset="0"/>
              <a:buChar char="•"/>
              <a:tabLst/>
              <a:defRPr/>
            </a:pPr>
            <a:r>
              <a:rPr kumimoji="0" lang="en-GB" sz="1800" b="0" i="0" u="none" strike="noStrike" kern="0" cap="none" spc="0" normalizeH="0" baseline="0" noProof="0" dirty="0">
                <a:ln>
                  <a:noFill/>
                </a:ln>
                <a:solidFill>
                  <a:schemeClr val="bg2">
                    <a:lumMod val="75000"/>
                  </a:schemeClr>
                </a:solidFill>
                <a:effectLst/>
                <a:uLnTx/>
                <a:uFillTx/>
              </a:rPr>
              <a:t>Hyperventilating, muscle tension, trembling</a:t>
            </a:r>
          </a:p>
          <a:p>
            <a:pPr marL="285750" marR="0" lvl="0" indent="-285750" defTabSz="685800" eaLnBrk="1" fontAlgn="auto" latinLnBrk="0" hangingPunct="1">
              <a:lnSpc>
                <a:spcPct val="100000"/>
              </a:lnSpc>
              <a:spcBef>
                <a:spcPts val="600"/>
              </a:spcBef>
              <a:spcAft>
                <a:spcPts val="450"/>
              </a:spcAft>
              <a:buClr>
                <a:schemeClr val="bg2">
                  <a:lumMod val="75000"/>
                </a:schemeClr>
              </a:buClr>
              <a:buSzTx/>
              <a:buFont typeface="Arial" panose="020B0604020202020204" pitchFamily="34" charset="0"/>
              <a:buChar char="•"/>
              <a:tabLst/>
              <a:defRPr/>
            </a:pPr>
            <a:r>
              <a:rPr kumimoji="0" lang="en-GB" sz="1800" b="0" i="0" u="none" strike="noStrike" kern="0" cap="none" spc="0" normalizeH="0" baseline="0" noProof="0" dirty="0">
                <a:ln>
                  <a:noFill/>
                </a:ln>
                <a:solidFill>
                  <a:schemeClr val="bg2">
                    <a:lumMod val="75000"/>
                  </a:schemeClr>
                </a:solidFill>
                <a:effectLst/>
                <a:uLnTx/>
                <a:uFillTx/>
              </a:rPr>
              <a:t>Sleep Issues</a:t>
            </a:r>
          </a:p>
          <a:p>
            <a:pPr marR="0" lvl="0" defTabSz="685800" eaLnBrk="1" fontAlgn="auto" latinLnBrk="0" hangingPunct="1">
              <a:lnSpc>
                <a:spcPct val="100000"/>
              </a:lnSpc>
              <a:spcBef>
                <a:spcPts val="600"/>
              </a:spcBef>
              <a:spcAft>
                <a:spcPts val="450"/>
              </a:spcAft>
              <a:buClr>
                <a:srgbClr val="F2AA00"/>
              </a:buClr>
              <a:buSzTx/>
              <a:tabLst/>
              <a:defRPr/>
            </a:pPr>
            <a:r>
              <a:rPr kumimoji="0" lang="en-GB" sz="1800" b="0" i="0" u="none" strike="noStrike" kern="0" cap="none" spc="0" normalizeH="0" baseline="0" noProof="0" dirty="0">
                <a:ln>
                  <a:noFill/>
                </a:ln>
                <a:solidFill>
                  <a:schemeClr val="bg2">
                    <a:lumMod val="75000"/>
                  </a:schemeClr>
                </a:solidFill>
                <a:effectLst/>
                <a:uLnTx/>
                <a:uFillTx/>
              </a:rPr>
              <a:t>It is important to emphasize that you are not diagnosing!  Diagnosis needs to be made by a qualified mental heath </a:t>
            </a:r>
            <a:r>
              <a:rPr kumimoji="0" lang="en-GB" sz="1800" b="0" i="0" u="none" strike="noStrike" kern="0" cap="none" spc="0" normalizeH="0" baseline="0" noProof="0" dirty="0" smtClean="0">
                <a:ln>
                  <a:noFill/>
                </a:ln>
                <a:solidFill>
                  <a:schemeClr val="bg2">
                    <a:lumMod val="75000"/>
                  </a:schemeClr>
                </a:solidFill>
                <a:effectLst/>
                <a:uLnTx/>
                <a:uFillTx/>
              </a:rPr>
              <a:t>professional.</a:t>
            </a:r>
            <a:r>
              <a:rPr kumimoji="0" lang="en-GB" sz="1800" b="0" i="0" u="none" strike="noStrike" kern="0" cap="none" spc="0" normalizeH="0" noProof="0" dirty="0" smtClean="0">
                <a:ln>
                  <a:noFill/>
                </a:ln>
                <a:solidFill>
                  <a:schemeClr val="bg2">
                    <a:lumMod val="75000"/>
                  </a:schemeClr>
                </a:solidFill>
                <a:effectLst/>
                <a:uLnTx/>
                <a:uFillTx/>
              </a:rPr>
              <a:t> </a:t>
            </a:r>
            <a:r>
              <a:rPr lang="en-GB" sz="1800" kern="0" dirty="0" smtClean="0">
                <a:solidFill>
                  <a:schemeClr val="bg2">
                    <a:lumMod val="75000"/>
                  </a:schemeClr>
                </a:solidFill>
              </a:rPr>
              <a:t>As </a:t>
            </a:r>
            <a:r>
              <a:rPr lang="en-GB" sz="1800" kern="0" dirty="0">
                <a:solidFill>
                  <a:schemeClr val="bg2">
                    <a:lumMod val="75000"/>
                  </a:schemeClr>
                </a:solidFill>
              </a:rPr>
              <a:t>someone who has exposure to and interaction with your team members, you may observe these symptoms</a:t>
            </a:r>
            <a:r>
              <a:rPr lang="en-GB" sz="1800" kern="0" dirty="0">
                <a:solidFill>
                  <a:srgbClr val="55565A"/>
                </a:solidFill>
              </a:rPr>
              <a:t>.</a:t>
            </a:r>
            <a:endParaRPr kumimoji="0" lang="en-GB" sz="1800" b="0" i="0" u="none" strike="noStrike" kern="0" cap="none" spc="0" normalizeH="0" baseline="0" noProof="0" dirty="0">
              <a:ln>
                <a:noFill/>
              </a:ln>
              <a:solidFill>
                <a:srgbClr val="55565A"/>
              </a:solidFill>
              <a:effectLst/>
              <a:uLnTx/>
              <a:uFillTx/>
            </a:endParaRPr>
          </a:p>
        </p:txBody>
      </p:sp>
    </p:spTree>
    <p:extLst>
      <p:ext uri="{BB962C8B-B14F-4D97-AF65-F5344CB8AC3E}">
        <p14:creationId xmlns:p14="http://schemas.microsoft.com/office/powerpoint/2010/main" val="1478645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2019 United HealthCare Services, Inc. All rights reserved.</a:t>
            </a:r>
          </a:p>
        </p:txBody>
      </p:sp>
      <p:sp>
        <p:nvSpPr>
          <p:cNvPr id="3" name="Title 2">
            <a:extLst>
              <a:ext uri="{FF2B5EF4-FFF2-40B4-BE49-F238E27FC236}">
                <a16:creationId xmlns:a16="http://schemas.microsoft.com/office/drawing/2014/main" xmlns="" id="{83CDADD7-F4D3-4AB4-9A7E-FC46595A3C3E}"/>
              </a:ext>
            </a:extLst>
          </p:cNvPr>
          <p:cNvSpPr>
            <a:spLocks noGrp="1"/>
          </p:cNvSpPr>
          <p:nvPr>
            <p:ph type="title"/>
          </p:nvPr>
        </p:nvSpPr>
        <p:spPr>
          <a:xfrm>
            <a:off x="752475" y="1150374"/>
            <a:ext cx="4114800" cy="368710"/>
          </a:xfrm>
        </p:spPr>
        <p:txBody>
          <a:bodyPr/>
          <a:lstStyle/>
          <a:p>
            <a:r>
              <a:rPr lang="en-US" dirty="0"/>
              <a:t>Signs and Symptoms of Depression</a:t>
            </a:r>
          </a:p>
        </p:txBody>
      </p:sp>
      <p:sp>
        <p:nvSpPr>
          <p:cNvPr id="4" name="Rectangle 3">
            <a:extLst>
              <a:ext uri="{FF2B5EF4-FFF2-40B4-BE49-F238E27FC236}">
                <a16:creationId xmlns:a16="http://schemas.microsoft.com/office/drawing/2014/main" xmlns="" id="{F433624C-F020-45F3-B0FB-95B4B5FE18CD}"/>
              </a:ext>
            </a:extLst>
          </p:cNvPr>
          <p:cNvSpPr/>
          <p:nvPr/>
        </p:nvSpPr>
        <p:spPr>
          <a:xfrm>
            <a:off x="624840" y="1671871"/>
            <a:ext cx="6388735" cy="7766229"/>
          </a:xfrm>
          <a:prstGeom prst="rect">
            <a:avLst/>
          </a:prstGeom>
        </p:spPr>
        <p:txBody>
          <a:bodyPr wrap="square">
            <a:spAutoFit/>
          </a:bodyPr>
          <a:lstStyle/>
          <a:p>
            <a:pPr marL="0" marR="0" lvl="0" indent="0" defTabSz="685800" eaLnBrk="1" fontAlgn="auto" latinLnBrk="0" hangingPunct="1">
              <a:lnSpc>
                <a:spcPct val="100000"/>
              </a:lnSpc>
              <a:spcBef>
                <a:spcPts val="600"/>
              </a:spcBef>
              <a:spcAft>
                <a:spcPts val="450"/>
              </a:spcAft>
              <a:buClr>
                <a:srgbClr val="F2AA00"/>
              </a:buClr>
              <a:buSzTx/>
              <a:buFontTx/>
              <a:buNone/>
              <a:tabLst/>
              <a:defRPr/>
            </a:pPr>
            <a:endParaRPr kumimoji="0" lang="en-US" sz="1700" b="0" i="0" u="none" strike="noStrike" kern="0" cap="none" spc="0" normalizeH="0" baseline="0" noProof="0" dirty="0">
              <a:ln>
                <a:noFill/>
              </a:ln>
              <a:solidFill>
                <a:srgbClr val="55565A"/>
              </a:solidFill>
              <a:effectLst/>
              <a:uLnTx/>
              <a:uFillTx/>
            </a:endParaRPr>
          </a:p>
          <a:p>
            <a:pPr marL="0" marR="0" lvl="0" indent="0" defTabSz="685800" eaLnBrk="1" fontAlgn="auto" latinLnBrk="0" hangingPunct="1">
              <a:lnSpc>
                <a:spcPct val="100000"/>
              </a:lnSpc>
              <a:spcBef>
                <a:spcPts val="600"/>
              </a:spcBef>
              <a:spcAft>
                <a:spcPts val="450"/>
              </a:spcAft>
              <a:buClr>
                <a:srgbClr val="F2AA00"/>
              </a:buClr>
              <a:buSzTx/>
              <a:buFontTx/>
              <a:buNone/>
              <a:tabLst/>
              <a:defRPr/>
            </a:pPr>
            <a:r>
              <a:rPr lang="en-US" sz="2000" kern="0" dirty="0">
                <a:solidFill>
                  <a:schemeClr val="bg2">
                    <a:lumMod val="75000"/>
                  </a:schemeClr>
                </a:solidFill>
              </a:rPr>
              <a:t>Depression has a variety of symptoms </a:t>
            </a:r>
            <a:r>
              <a:rPr kumimoji="0" lang="en-US" sz="2000" b="0" i="0" u="none" strike="noStrike" kern="0" cap="none" spc="0" normalizeH="0" baseline="0" noProof="0" dirty="0">
                <a:ln>
                  <a:noFill/>
                </a:ln>
                <a:solidFill>
                  <a:schemeClr val="bg2">
                    <a:lumMod val="75000"/>
                  </a:schemeClr>
                </a:solidFill>
                <a:effectLst/>
                <a:uLnTx/>
                <a:uFillTx/>
              </a:rPr>
              <a:t>and may affect different individuals in different ways. </a:t>
            </a:r>
            <a:r>
              <a:rPr kumimoji="0" lang="en-US" sz="2000" b="0" i="0" u="none" strike="noStrike" kern="0" cap="none" spc="0" normalizeH="0" baseline="0" noProof="0" dirty="0" smtClean="0">
                <a:ln>
                  <a:noFill/>
                </a:ln>
                <a:solidFill>
                  <a:schemeClr val="bg2">
                    <a:lumMod val="75000"/>
                  </a:schemeClr>
                </a:solidFill>
                <a:effectLst/>
                <a:uLnTx/>
                <a:uFillTx/>
              </a:rPr>
              <a:t>The </a:t>
            </a:r>
            <a:r>
              <a:rPr kumimoji="0" lang="en-US" sz="2000" b="0" i="0" u="none" strike="noStrike" kern="0" cap="none" spc="0" normalizeH="0" baseline="0" noProof="0" dirty="0">
                <a:ln>
                  <a:noFill/>
                </a:ln>
                <a:solidFill>
                  <a:schemeClr val="bg2">
                    <a:lumMod val="75000"/>
                  </a:schemeClr>
                </a:solidFill>
                <a:effectLst/>
                <a:uLnTx/>
                <a:uFillTx/>
              </a:rPr>
              <a:t>workplace is usually the last place affected by an individual’s </a:t>
            </a:r>
            <a:r>
              <a:rPr kumimoji="0" lang="en-US" sz="2000" b="0" i="0" u="none" strike="noStrike" kern="0" cap="none" spc="0" normalizeH="0" baseline="0" noProof="0" dirty="0" smtClean="0">
                <a:ln>
                  <a:noFill/>
                </a:ln>
                <a:solidFill>
                  <a:schemeClr val="bg2">
                    <a:lumMod val="75000"/>
                  </a:schemeClr>
                </a:solidFill>
                <a:effectLst/>
                <a:uLnTx/>
                <a:uFillTx/>
              </a:rPr>
              <a:t>depression,</a:t>
            </a:r>
            <a:r>
              <a:rPr kumimoji="0" lang="en-US" sz="2000" b="0" i="0" u="none" strike="noStrike" kern="0" cap="none" spc="0" normalizeH="0" noProof="0" dirty="0" smtClean="0">
                <a:ln>
                  <a:noFill/>
                </a:ln>
                <a:solidFill>
                  <a:schemeClr val="bg2">
                    <a:lumMod val="75000"/>
                  </a:schemeClr>
                </a:solidFill>
                <a:effectLst/>
                <a:uLnTx/>
                <a:uFillTx/>
              </a:rPr>
              <a:t> making it more challenging to recognize.</a:t>
            </a:r>
            <a:r>
              <a:rPr kumimoji="0" lang="en-US" sz="2000" b="0" i="0" u="none" strike="noStrike" kern="0" cap="none" spc="0" normalizeH="0" baseline="0" noProof="0" dirty="0" smtClean="0">
                <a:ln>
                  <a:noFill/>
                </a:ln>
                <a:solidFill>
                  <a:schemeClr val="bg2">
                    <a:lumMod val="75000"/>
                  </a:schemeClr>
                </a:solidFill>
                <a:effectLst/>
                <a:uLnTx/>
                <a:uFillTx/>
              </a:rPr>
              <a:t> </a:t>
            </a:r>
            <a:r>
              <a:rPr kumimoji="0" lang="en-US" sz="2000" b="0" i="0" u="none" strike="noStrike" kern="0" cap="none" spc="0" normalizeH="0" baseline="0" noProof="0" dirty="0">
                <a:ln>
                  <a:noFill/>
                </a:ln>
                <a:solidFill>
                  <a:schemeClr val="bg2">
                    <a:lumMod val="75000"/>
                  </a:schemeClr>
                </a:solidFill>
                <a:effectLst/>
                <a:uLnTx/>
                <a:uFillTx/>
              </a:rPr>
              <a:t>Their health and personal relationships typically suffer first. Signs to look for include</a:t>
            </a:r>
            <a:r>
              <a:rPr kumimoji="0" lang="en-US" sz="1800" b="0" i="0" u="none" strike="noStrike" kern="0" cap="none" spc="0" normalizeH="0" baseline="0" noProof="0" dirty="0">
                <a:ln>
                  <a:noFill/>
                </a:ln>
                <a:solidFill>
                  <a:schemeClr val="bg2">
                    <a:lumMod val="75000"/>
                  </a:schemeClr>
                </a:solidFill>
                <a:effectLst/>
                <a:uLnTx/>
                <a:uFillTx/>
              </a:rPr>
              <a:t>:</a:t>
            </a:r>
          </a:p>
          <a:p>
            <a:pPr marL="285750" marR="0" lvl="0" indent="-285750" defTabSz="685800" eaLnBrk="1" fontAlgn="auto" latinLnBrk="0" hangingPunct="1">
              <a:lnSpc>
                <a:spcPct val="100000"/>
              </a:lnSpc>
              <a:spcBef>
                <a:spcPts val="600"/>
              </a:spcBef>
              <a:spcAft>
                <a:spcPts val="450"/>
              </a:spcAft>
              <a:buClr>
                <a:schemeClr val="bg2">
                  <a:lumMod val="75000"/>
                </a:schemeClr>
              </a:buClr>
              <a:buSzTx/>
              <a:buFont typeface="Arial" panose="020B0604020202020204" pitchFamily="34" charset="0"/>
              <a:buChar char="•"/>
              <a:tabLst/>
              <a:defRPr/>
            </a:pPr>
            <a:r>
              <a:rPr kumimoji="0" lang="en-US" sz="1600" b="0" i="0" u="none" strike="noStrike" kern="0" cap="none" spc="0" normalizeH="0" baseline="0" noProof="0" dirty="0">
                <a:ln>
                  <a:noFill/>
                </a:ln>
                <a:solidFill>
                  <a:schemeClr val="bg2">
                    <a:lumMod val="75000"/>
                  </a:schemeClr>
                </a:solidFill>
                <a:effectLst/>
                <a:uLnTx/>
                <a:uFillTx/>
              </a:rPr>
              <a:t>Insomnia or disturbed sleep</a:t>
            </a:r>
          </a:p>
          <a:p>
            <a:pPr marL="285750" marR="0" lvl="0" indent="-285750" defTabSz="685800" eaLnBrk="1" fontAlgn="auto" latinLnBrk="0" hangingPunct="1">
              <a:lnSpc>
                <a:spcPct val="100000"/>
              </a:lnSpc>
              <a:spcBef>
                <a:spcPts val="600"/>
              </a:spcBef>
              <a:spcAft>
                <a:spcPts val="450"/>
              </a:spcAft>
              <a:buClr>
                <a:schemeClr val="bg2">
                  <a:lumMod val="75000"/>
                </a:schemeClr>
              </a:buClr>
              <a:buSzTx/>
              <a:buFont typeface="Arial" panose="020B0604020202020204" pitchFamily="34" charset="0"/>
              <a:buChar char="•"/>
              <a:tabLst/>
              <a:defRPr/>
            </a:pPr>
            <a:r>
              <a:rPr kumimoji="0" lang="en-US" sz="1600" b="0" i="0" u="none" strike="noStrike" kern="0" cap="none" spc="0" normalizeH="0" baseline="0" noProof="0" dirty="0">
                <a:ln>
                  <a:noFill/>
                </a:ln>
                <a:solidFill>
                  <a:schemeClr val="bg2">
                    <a:lumMod val="75000"/>
                  </a:schemeClr>
                </a:solidFill>
                <a:effectLst/>
                <a:uLnTx/>
                <a:uFillTx/>
              </a:rPr>
              <a:t>Weight gain or loss</a:t>
            </a:r>
          </a:p>
          <a:p>
            <a:pPr marL="285750" marR="0" lvl="0" indent="-285750" defTabSz="685800" eaLnBrk="1" fontAlgn="auto" latinLnBrk="0" hangingPunct="1">
              <a:lnSpc>
                <a:spcPct val="100000"/>
              </a:lnSpc>
              <a:spcBef>
                <a:spcPts val="600"/>
              </a:spcBef>
              <a:spcAft>
                <a:spcPts val="450"/>
              </a:spcAft>
              <a:buClr>
                <a:schemeClr val="bg2">
                  <a:lumMod val="75000"/>
                </a:schemeClr>
              </a:buClr>
              <a:buSzTx/>
              <a:buFont typeface="Arial" panose="020B0604020202020204" pitchFamily="34" charset="0"/>
              <a:buChar char="•"/>
              <a:tabLst/>
              <a:defRPr/>
            </a:pPr>
            <a:r>
              <a:rPr kumimoji="0" lang="en-US" sz="1600" b="0" i="0" u="none" strike="noStrike" kern="0" cap="none" spc="0" normalizeH="0" baseline="0" noProof="0" dirty="0">
                <a:ln>
                  <a:noFill/>
                </a:ln>
                <a:solidFill>
                  <a:schemeClr val="bg2">
                    <a:lumMod val="75000"/>
                  </a:schemeClr>
                </a:solidFill>
                <a:effectLst/>
                <a:uLnTx/>
                <a:uFillTx/>
              </a:rPr>
              <a:t>Difficulties with attention, memory, concentration, decision-making</a:t>
            </a:r>
          </a:p>
          <a:p>
            <a:pPr marL="285750" marR="0" lvl="0" indent="-285750" defTabSz="685800" eaLnBrk="1" fontAlgn="auto" latinLnBrk="0" hangingPunct="1">
              <a:lnSpc>
                <a:spcPct val="100000"/>
              </a:lnSpc>
              <a:spcBef>
                <a:spcPts val="600"/>
              </a:spcBef>
              <a:spcAft>
                <a:spcPts val="450"/>
              </a:spcAft>
              <a:buClr>
                <a:schemeClr val="bg2">
                  <a:lumMod val="75000"/>
                </a:schemeClr>
              </a:buClr>
              <a:buSzTx/>
              <a:buFont typeface="Arial" panose="020B0604020202020204" pitchFamily="34" charset="0"/>
              <a:buChar char="•"/>
              <a:tabLst/>
              <a:defRPr/>
            </a:pPr>
            <a:r>
              <a:rPr kumimoji="0" lang="en-US" sz="1600" b="0" i="0" u="none" strike="noStrike" kern="0" cap="none" spc="0" normalizeH="0" baseline="0" noProof="0" dirty="0">
                <a:ln>
                  <a:noFill/>
                </a:ln>
                <a:solidFill>
                  <a:schemeClr val="bg2">
                    <a:lumMod val="75000"/>
                  </a:schemeClr>
                </a:solidFill>
                <a:effectLst/>
                <a:uLnTx/>
                <a:uFillTx/>
              </a:rPr>
              <a:t>An unusually sad mood that does not go away</a:t>
            </a:r>
          </a:p>
          <a:p>
            <a:pPr marL="285750" marR="0" lvl="0" indent="-285750" defTabSz="685800" eaLnBrk="1" fontAlgn="auto" latinLnBrk="0" hangingPunct="1">
              <a:lnSpc>
                <a:spcPct val="100000"/>
              </a:lnSpc>
              <a:spcBef>
                <a:spcPts val="600"/>
              </a:spcBef>
              <a:spcAft>
                <a:spcPts val="450"/>
              </a:spcAft>
              <a:buClr>
                <a:schemeClr val="bg2">
                  <a:lumMod val="75000"/>
                </a:schemeClr>
              </a:buClr>
              <a:buSzTx/>
              <a:buFont typeface="Arial" panose="020B0604020202020204" pitchFamily="34" charset="0"/>
              <a:buChar char="•"/>
              <a:tabLst/>
              <a:defRPr/>
            </a:pPr>
            <a:r>
              <a:rPr kumimoji="0" lang="en-US" sz="1600" b="0" i="0" u="none" strike="noStrike" kern="0" cap="none" spc="0" normalizeH="0" baseline="0" noProof="0" dirty="0">
                <a:ln>
                  <a:noFill/>
                </a:ln>
                <a:solidFill>
                  <a:schemeClr val="bg2">
                    <a:lumMod val="75000"/>
                  </a:schemeClr>
                </a:solidFill>
                <a:effectLst/>
                <a:uLnTx/>
                <a:uFillTx/>
              </a:rPr>
              <a:t>Lack of energy, tiredness, fatigue</a:t>
            </a:r>
          </a:p>
          <a:p>
            <a:pPr marL="285750" marR="0" lvl="0" indent="-285750" defTabSz="685800" eaLnBrk="1" fontAlgn="auto" latinLnBrk="0" hangingPunct="1">
              <a:lnSpc>
                <a:spcPct val="100000"/>
              </a:lnSpc>
              <a:spcBef>
                <a:spcPts val="600"/>
              </a:spcBef>
              <a:spcAft>
                <a:spcPts val="450"/>
              </a:spcAft>
              <a:buClr>
                <a:schemeClr val="bg2">
                  <a:lumMod val="75000"/>
                </a:schemeClr>
              </a:buClr>
              <a:buSzTx/>
              <a:buFont typeface="Arial" panose="020B0604020202020204" pitchFamily="34" charset="0"/>
              <a:buChar char="•"/>
              <a:tabLst/>
              <a:defRPr/>
            </a:pPr>
            <a:r>
              <a:rPr kumimoji="0" lang="en-US" sz="1600" b="0" i="0" u="none" strike="noStrike" kern="0" cap="none" spc="0" normalizeH="0" baseline="0" noProof="0" dirty="0">
                <a:ln>
                  <a:noFill/>
                </a:ln>
                <a:solidFill>
                  <a:schemeClr val="bg2">
                    <a:lumMod val="75000"/>
                  </a:schemeClr>
                </a:solidFill>
                <a:effectLst/>
                <a:uLnTx/>
                <a:uFillTx/>
              </a:rPr>
              <a:t>Loss of enjoyment, interest in activities previously enjoyed</a:t>
            </a:r>
          </a:p>
          <a:p>
            <a:pPr marL="285750" marR="0" lvl="0" indent="-285750" defTabSz="685800" eaLnBrk="1" fontAlgn="auto" latinLnBrk="0" hangingPunct="1">
              <a:lnSpc>
                <a:spcPct val="100000"/>
              </a:lnSpc>
              <a:spcBef>
                <a:spcPts val="600"/>
              </a:spcBef>
              <a:spcAft>
                <a:spcPts val="450"/>
              </a:spcAft>
              <a:buClr>
                <a:schemeClr val="bg2">
                  <a:lumMod val="75000"/>
                </a:schemeClr>
              </a:buClr>
              <a:buSzTx/>
              <a:buFont typeface="Arial" panose="020B0604020202020204" pitchFamily="34" charset="0"/>
              <a:buChar char="•"/>
              <a:tabLst/>
              <a:defRPr/>
            </a:pPr>
            <a:r>
              <a:rPr kumimoji="0" lang="en-GB" sz="1600" b="0" i="0" u="none" strike="noStrike" kern="0" cap="none" spc="0" normalizeH="0" baseline="0" noProof="0" dirty="0">
                <a:ln>
                  <a:noFill/>
                </a:ln>
                <a:solidFill>
                  <a:schemeClr val="bg2">
                    <a:lumMod val="75000"/>
                  </a:schemeClr>
                </a:solidFill>
                <a:effectLst/>
                <a:uLnTx/>
                <a:uFillTx/>
              </a:rPr>
              <a:t>Increased physical health complaints, aches and pains</a:t>
            </a:r>
          </a:p>
          <a:p>
            <a:pPr marL="285750" marR="0" lvl="0" indent="-285750" defTabSz="685800" eaLnBrk="1" fontAlgn="auto" latinLnBrk="0" hangingPunct="1">
              <a:lnSpc>
                <a:spcPct val="100000"/>
              </a:lnSpc>
              <a:spcBef>
                <a:spcPts val="600"/>
              </a:spcBef>
              <a:spcAft>
                <a:spcPts val="450"/>
              </a:spcAft>
              <a:buClr>
                <a:schemeClr val="bg2">
                  <a:lumMod val="75000"/>
                </a:schemeClr>
              </a:buClr>
              <a:buSzTx/>
              <a:buFont typeface="Arial" panose="020B0604020202020204" pitchFamily="34" charset="0"/>
              <a:buChar char="•"/>
              <a:tabLst/>
              <a:defRPr/>
            </a:pPr>
            <a:r>
              <a:rPr kumimoji="0" lang="en-US" sz="1600" b="0" i="0" u="none" strike="noStrike" kern="0" cap="none" spc="0" normalizeH="0" baseline="0" noProof="0" dirty="0">
                <a:ln>
                  <a:noFill/>
                </a:ln>
                <a:solidFill>
                  <a:schemeClr val="bg2">
                    <a:lumMod val="75000"/>
                  </a:schemeClr>
                </a:solidFill>
                <a:effectLst/>
                <a:uLnTx/>
                <a:uFillTx/>
              </a:rPr>
              <a:t>Slowing down of thoughts and actions</a:t>
            </a:r>
          </a:p>
          <a:p>
            <a:pPr marR="0" lvl="0" defTabSz="685800" eaLnBrk="1" fontAlgn="auto" latinLnBrk="0" hangingPunct="1">
              <a:lnSpc>
                <a:spcPct val="100000"/>
              </a:lnSpc>
              <a:spcBef>
                <a:spcPts val="600"/>
              </a:spcBef>
              <a:spcAft>
                <a:spcPts val="450"/>
              </a:spcAft>
              <a:buClr>
                <a:srgbClr val="F2AA00"/>
              </a:buClr>
              <a:buSzTx/>
              <a:tabLst/>
              <a:defRPr/>
            </a:pPr>
            <a:r>
              <a:rPr lang="en-US" sz="1800" kern="0" dirty="0">
                <a:solidFill>
                  <a:schemeClr val="bg2">
                    <a:lumMod val="75000"/>
                  </a:schemeClr>
                </a:solidFill>
              </a:rPr>
              <a:t>Remember you are not diagnosing! That must be done by a qualified Mental Health Professional.  As a manager, you can however keep an eye on any changes you may see in an employee. Be careful not to make assumptions. For example, if the only symptom you see in a person is excessive tiredness and fatigue, there could be many other reasons for that besides depression, but still worth noting.</a:t>
            </a:r>
          </a:p>
        </p:txBody>
      </p:sp>
    </p:spTree>
    <p:extLst>
      <p:ext uri="{BB962C8B-B14F-4D97-AF65-F5344CB8AC3E}">
        <p14:creationId xmlns:p14="http://schemas.microsoft.com/office/powerpoint/2010/main" val="42253136"/>
      </p:ext>
    </p:extLst>
  </p:cSld>
  <p:clrMapOvr>
    <a:masterClrMapping/>
  </p:clrMapOvr>
</p:sld>
</file>

<file path=ppt/theme/theme1.xml><?xml version="1.0" encoding="utf-8"?>
<a:theme xmlns:a="http://schemas.openxmlformats.org/drawingml/2006/main" name="OptumPortrait">
  <a:themeElements>
    <a:clrScheme name="Custom 2">
      <a:dk1>
        <a:srgbClr val="55565A"/>
      </a:dk1>
      <a:lt1>
        <a:srgbClr val="FFFFFF"/>
      </a:lt1>
      <a:dk2>
        <a:srgbClr val="55565A"/>
      </a:dk2>
      <a:lt2>
        <a:srgbClr val="B1B3B3"/>
      </a:lt2>
      <a:accent1>
        <a:srgbClr val="E87722"/>
      </a:accent1>
      <a:accent2>
        <a:srgbClr val="F2AA00"/>
      </a:accent2>
      <a:accent3>
        <a:srgbClr val="63666A"/>
      </a:accent3>
      <a:accent4>
        <a:srgbClr val="888B8D"/>
      </a:accent4>
      <a:accent5>
        <a:srgbClr val="B1B3B3"/>
      </a:accent5>
      <a:accent6>
        <a:srgbClr val="D0D0CE"/>
      </a:accent6>
      <a:hlink>
        <a:srgbClr val="E87722"/>
      </a:hlink>
      <a:folHlink>
        <a:srgbClr val="63666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1000" dirty="0" smtClean="0"/>
        </a:defPPr>
      </a:lstStyle>
    </a:txDef>
  </a:objectDefaults>
  <a:extraClrSchemeLst/>
  <a:custClrLst>
    <a:custClr name="Custom Color 1">
      <a:srgbClr val="E87722"/>
    </a:custClr>
    <a:custClr name="Custom Color 2">
      <a:srgbClr val="888B8D"/>
    </a:custClr>
    <a:custClr name="Custom Color 3">
      <a:srgbClr val="739600"/>
    </a:custClr>
    <a:custClr name="Custom Color 4">
      <a:srgbClr val="008770"/>
    </a:custClr>
    <a:custClr name="Custom Color 5">
      <a:srgbClr val="00549F"/>
    </a:custClr>
    <a:custClr name="Custom Color 6">
      <a:srgbClr val="3B0083"/>
    </a:custClr>
    <a:custClr name="Custom Color 7">
      <a:srgbClr val="A22B38"/>
    </a:custClr>
  </a:custClrLst>
  <a:extLst>
    <a:ext uri="{05A4C25C-085E-4340-85A3-A5531E510DB2}">
      <thm15:themeFamily xmlns:thm15="http://schemas.microsoft.com/office/thememl/2012/main" xmlns="" name="Optum-Portrait-Template.potx" id="{27EFDBC8-D653-4088-BF5D-AB07D94CC782}" vid="{9450D5AE-6EB3-476B-A3B2-51BE4CC560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A626A8E05D54479A59E2760AE334AB" ma:contentTypeVersion="0" ma:contentTypeDescription="Create a new document." ma:contentTypeScope="" ma:versionID="19ab260277260dc14799f69e71b6c6ef">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112000-2D0B-476B-8CC8-45AFAFD777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4A06612-E0A0-4547-BDC8-26AE191B79F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61EC1269-BEFD-4553-AEB6-A9B7BF221F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OptumPortrait</Template>
  <TotalTime>0</TotalTime>
  <Words>4868</Words>
  <Application>Microsoft Office PowerPoint</Application>
  <PresentationFormat>Custom</PresentationFormat>
  <Paragraphs>540</Paragraphs>
  <Slides>42</Slides>
  <Notes>12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OptumPortrait</vt:lpstr>
      <vt:lpstr>Mental Health Fundamentals for Managers  Workbook  </vt:lpstr>
      <vt:lpstr>Objectives - What to Expect</vt:lpstr>
      <vt:lpstr>What is Mental Health?</vt:lpstr>
      <vt:lpstr>What is Mental Illness?</vt:lpstr>
      <vt:lpstr>What Can Lead to Mental Illness?</vt:lpstr>
      <vt:lpstr>Important Statistics</vt:lpstr>
      <vt:lpstr>Common Mental Heath Concerns</vt:lpstr>
      <vt:lpstr>Signs and Symptoms of Anxiety</vt:lpstr>
      <vt:lpstr>Signs and Symptoms of Depression</vt:lpstr>
      <vt:lpstr>More Signs and Symptoms of Depression</vt:lpstr>
      <vt:lpstr>Your Concerns</vt:lpstr>
      <vt:lpstr>Cycle of Depression</vt:lpstr>
      <vt:lpstr>Why Employees Fear Reporting</vt:lpstr>
      <vt:lpstr>Potential Behaviors in the Workplace</vt:lpstr>
      <vt:lpstr>What Behaviors to Look For in the Workplace</vt:lpstr>
      <vt:lpstr>What Behaviors to Look For in the Workplace</vt:lpstr>
      <vt:lpstr>The Good News </vt:lpstr>
      <vt:lpstr>Everyone Shares Responsibility - Manager’s Responsibility</vt:lpstr>
      <vt:lpstr>Everyone Shares Responsibility - Employee’s Responsibility</vt:lpstr>
      <vt:lpstr>Everyone Shares Responsibility - The Organization’s Responsibility</vt:lpstr>
      <vt:lpstr>How Manager’s Can Help</vt:lpstr>
      <vt:lpstr>A Model of Effective Intervention</vt:lpstr>
      <vt:lpstr>Step 1 :  Prevention</vt:lpstr>
      <vt:lpstr>Prevention</vt:lpstr>
      <vt:lpstr>Prevention</vt:lpstr>
      <vt:lpstr>Prevention</vt:lpstr>
      <vt:lpstr>Prevention</vt:lpstr>
      <vt:lpstr>Step 2: Identify and Discuss</vt:lpstr>
      <vt:lpstr>Managers Concern for Addressing Issues</vt:lpstr>
      <vt:lpstr>Common Concerns Managers Have About Offering Support</vt:lpstr>
      <vt:lpstr>Prepare for Your Conversation?</vt:lpstr>
      <vt:lpstr>Step 3: Intervene</vt:lpstr>
      <vt:lpstr>Conversation Starters</vt:lpstr>
      <vt:lpstr>How To Intervene Effectively</vt:lpstr>
      <vt:lpstr>A Duty To Accommodate and to Make Reasonable Adjustments</vt:lpstr>
      <vt:lpstr>Privacy and Confidentiality</vt:lpstr>
      <vt:lpstr>Case Study</vt:lpstr>
      <vt:lpstr>Case Study</vt:lpstr>
      <vt:lpstr>Summary</vt:lpstr>
      <vt:lpstr>Take Care of Yourself</vt:lpstr>
      <vt:lpstr>Employee Assistance Program (EAP)</vt:lpstr>
      <vt:lpstr>Citations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2019-07-10T15:49:18Z</dcterms:created>
  <dcterms:modified xsi:type="dcterms:W3CDTF">2020-04-07T17:18:11Z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0x0101000DA626A8E05D54479A59E2760AE334AB</vt:lpwstr>
  </property>
</Properties>
</file>